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Source Code Pro" panose="020B0604020202020204" charset="0"/>
      <p:regular r:id="rId30"/>
      <p:bold r:id="rId31"/>
    </p:embeddedFont>
    <p:embeddedFont>
      <p:font typeface="Roboto" panose="020B0604020202020204" charset="0"/>
      <p:regular r:id="rId32"/>
      <p:bold r:id="rId33"/>
      <p:italic r:id="rId34"/>
      <p:boldItalic r:id="rId35"/>
    </p:embeddedFont>
    <p:embeddedFont>
      <p:font typeface="Oswald"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99DA4D-1533-4D9A-8DD0-E1A43CD69CA2}">
  <a:tblStyle styleId="{C099DA4D-1533-4D9A-8DD0-E1A43CD69CA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B7D6B32-7E57-42FC-AADE-2C3ECE856BB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9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hs.gov/news/2018/11/01/myth-vs-fact-carav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elpasotimes.com/story/opinion/2019/02/15/violent-crime-el-paso-before-and-after-border-fence-column/2875181002/"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Intro/welcome/thank you</a:t>
            </a:r>
            <a:endParaRPr/>
          </a:p>
          <a:p>
            <a:pPr marL="0" lvl="0" indent="0" algn="l" rtl="0">
              <a:spcBef>
                <a:spcPts val="0"/>
              </a:spcBef>
              <a:spcAft>
                <a:spcPts val="0"/>
              </a:spcAft>
              <a:buNone/>
            </a:pPr>
            <a:r>
              <a:rPr lang="en"/>
              <a:t>Title of presentation</a:t>
            </a:r>
            <a:endParaRPr/>
          </a:p>
          <a:p>
            <a:pPr marL="0" lvl="0" indent="0" algn="l" rtl="0">
              <a:spcBef>
                <a:spcPts val="0"/>
              </a:spcBef>
              <a:spcAft>
                <a:spcPts val="0"/>
              </a:spcAft>
              <a:buNone/>
            </a:pPr>
            <a:r>
              <a:rPr lang="en"/>
              <a:t>Rationale and instructional design (using the ACRL framework) for two scenarios working with high school students - when they have a research assignment and when they don’t.</a:t>
            </a:r>
            <a:endParaRPr/>
          </a:p>
          <a:p>
            <a:pPr marL="0" lvl="0" indent="0" algn="l" rtl="0">
              <a:spcBef>
                <a:spcPts val="0"/>
              </a:spcBef>
              <a:spcAft>
                <a:spcPts val="0"/>
              </a:spcAft>
              <a:buNone/>
            </a:pPr>
            <a:endParaRPr/>
          </a:p>
          <a:p>
            <a:pPr marL="0" lvl="0" indent="0" algn="l" rtl="0">
              <a:spcBef>
                <a:spcPts val="0"/>
              </a:spcBef>
              <a:spcAft>
                <a:spcPts val="0"/>
              </a:spcAft>
              <a:buNone/>
            </a:pPr>
            <a:r>
              <a:rPr lang="en"/>
              <a:t>Submitted paper for proceedings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15bc5d72c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15bc5d72c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2017/2018, a Title I school in the Chicago suburbs asked if they could bring their AP Research students to the Northwestern Library for a “research day.” According to the teachers of the class, the students had access to a school library that offered databases and resources appropriate for high school curricula, but did not have access to peer-reviewed journal literature that the students needed for their research. They arrived by bus, and planned to be at the library for 3 hours. The discussion below will focus on the November 2018 visit that included 18 students and 2 teachers.</a:t>
            </a:r>
            <a:endParaRPr/>
          </a:p>
          <a:p>
            <a:pPr marL="0" lvl="0" indent="0" algn="l" rtl="0">
              <a:spcBef>
                <a:spcPts val="0"/>
              </a:spcBef>
              <a:spcAft>
                <a:spcPts val="0"/>
              </a:spcAft>
              <a:buNone/>
            </a:pPr>
            <a:endParaRPr/>
          </a:p>
          <a:p>
            <a:pPr marL="0" lvl="0" indent="0" algn="l" rtl="0">
              <a:spcBef>
                <a:spcPts val="0"/>
              </a:spcBef>
              <a:spcAft>
                <a:spcPts val="0"/>
              </a:spcAft>
              <a:buNone/>
            </a:pPr>
            <a:r>
              <a:rPr lang="en"/>
              <a:t>In this case, the students arrived at the library with clearly defined research questions and some preliminary research already completed, I designed our instruction to focus on the frames Research as Inquiry, Scholarship is a Conversation, and Searching as Strategic Exploration. We made the visit as interactive as possible and took frequent workshop breaks to let the students practice using various tools soon after we introduced them.</a:t>
            </a:r>
            <a:endParaRPr/>
          </a:p>
          <a:p>
            <a:pPr marL="0" lvl="0" indent="0" algn="l" rtl="0">
              <a:spcBef>
                <a:spcPts val="0"/>
              </a:spcBef>
              <a:spcAft>
                <a:spcPts val="0"/>
              </a:spcAft>
              <a:buNone/>
            </a:pPr>
            <a:endParaRPr/>
          </a:p>
          <a:p>
            <a:pPr marL="0" lvl="0" indent="0" algn="l" rtl="0">
              <a:spcBef>
                <a:spcPts val="0"/>
              </a:spcBef>
              <a:spcAft>
                <a:spcPts val="0"/>
              </a:spcAft>
              <a:buNone/>
            </a:pPr>
            <a:r>
              <a:rPr lang="en"/>
              <a:t>Room context - fit in computer classroom w/ 24 workstations, white boards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15bc5d72c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15bc5d72c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Hoped they could do at end of the session / How we go there</a:t>
            </a:r>
            <a:endParaRPr/>
          </a:p>
          <a:p>
            <a:pPr marL="0" lvl="0" indent="0" algn="l" rtl="0">
              <a:spcBef>
                <a:spcPts val="0"/>
              </a:spcBef>
              <a:spcAft>
                <a:spcPts val="0"/>
              </a:spcAft>
              <a:buNone/>
            </a:pPr>
            <a:endParaRPr/>
          </a:p>
          <a:p>
            <a:pPr marL="0" lvl="0" indent="0" algn="l" rtl="0">
              <a:spcBef>
                <a:spcPts val="0"/>
              </a:spcBef>
              <a:spcAft>
                <a:spcPts val="0"/>
              </a:spcAft>
              <a:buNone/>
            </a:pPr>
            <a:r>
              <a:rPr lang="en"/>
              <a:t>Assessment was discussion/workshop time and brief short answer quiz at the end of the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15bc5d72c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15bc5d72c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results of the formative assessment were overall positive: Nearly all students who completed the quiz were able to pull out at least three relevant keywords or key phrases to use in their research. The students were able to identify the broad disciplines of their research, with the majority of students interested in topics in psychology, education, environmental studies, or social services. </a:t>
            </a:r>
            <a:endParaRPr/>
          </a:p>
          <a:p>
            <a:pPr marL="0" lvl="0" indent="0" algn="l" rtl="0">
              <a:spcBef>
                <a:spcPts val="0"/>
              </a:spcBef>
              <a:spcAft>
                <a:spcPts val="0"/>
              </a:spcAft>
              <a:buNone/>
            </a:pPr>
            <a:endParaRPr/>
          </a:p>
          <a:p>
            <a:pPr marL="0" lvl="0" indent="0" algn="l" rtl="0">
              <a:spcBef>
                <a:spcPts val="0"/>
              </a:spcBef>
              <a:spcAft>
                <a:spcPts val="0"/>
              </a:spcAft>
              <a:buNone/>
            </a:pPr>
            <a:r>
              <a:rPr lang="en"/>
              <a:t>No students had problems finding a citation for a useful source, although many struggled still when asked to identify a reference source! Would have thought basic understanding/familiarity after introduction to reference sources. In future visits, we will plan to spend more time on how the reference sources can help students navigate the larger research surrounding their topics. (And spend more time with this with first-year students).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15bc5d72c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15bc5d72c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assess the teachers’ satisfaction with the visit, I followed up via email with the co-teachers who brought their AP Research students to the library. I got the following note back from one of the teachers: “My students really love this field trip, it wouldn't be nearly as enjoyable or even possible without all your help and support. We really appreciate you allowing us to do this; and YES!! We will definitely be back next year!”</a:t>
            </a:r>
            <a:endParaRPr/>
          </a:p>
          <a:p>
            <a:pPr marL="0" lvl="0" indent="0" algn="l" rtl="0">
              <a:spcBef>
                <a:spcPts val="0"/>
              </a:spcBef>
              <a:spcAft>
                <a:spcPts val="0"/>
              </a:spcAft>
              <a:buNone/>
            </a:pPr>
            <a:endParaRPr/>
          </a:p>
          <a:p>
            <a:pPr marL="0" lvl="0" indent="0" algn="l" rtl="0">
              <a:spcBef>
                <a:spcPts val="0"/>
              </a:spcBef>
              <a:spcAft>
                <a:spcPts val="0"/>
              </a:spcAft>
              <a:buNone/>
            </a:pPr>
            <a:r>
              <a:rPr lang="en"/>
              <a:t> For this class in particular, we found that the </a:t>
            </a:r>
            <a:r>
              <a:rPr lang="en" i="1"/>
              <a:t>AP Research curriculum</a:t>
            </a:r>
            <a:r>
              <a:rPr lang="en"/>
              <a:t> had well-prepared the students to succeed when they visited the Northwestern University Library, and the short amount of time the students had planned to be in an academic library made them very focused researchers. This lesson plan can serve as paradigmatic for working with high school students who come to the library with clearly defined research questions and previous experience researching either online or through their school library.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15bc5d72c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15bc5d72c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the second scenario!</a:t>
            </a:r>
            <a:endParaRPr/>
          </a:p>
          <a:p>
            <a:pPr marL="0" lvl="0" indent="0" algn="l" rtl="0">
              <a:spcBef>
                <a:spcPts val="0"/>
              </a:spcBef>
              <a:spcAft>
                <a:spcPts val="0"/>
              </a:spcAft>
              <a:buNone/>
            </a:pPr>
            <a:endParaRPr/>
          </a:p>
          <a:p>
            <a:pPr marL="0" lvl="0" indent="0" algn="l" rtl="0">
              <a:spcBef>
                <a:spcPts val="0"/>
              </a:spcBef>
              <a:spcAft>
                <a:spcPts val="0"/>
              </a:spcAft>
              <a:buNone/>
            </a:pPr>
            <a:r>
              <a:rPr lang="en"/>
              <a:t>As academic librarians, we dread this! But same principles apply here. Know your audience and their goals for the visit. </a:t>
            </a:r>
            <a:endParaRPr/>
          </a:p>
          <a:p>
            <a:pPr marL="0" lvl="0" indent="0" algn="l" rtl="0">
              <a:spcBef>
                <a:spcPts val="0"/>
              </a:spcBef>
              <a:spcAft>
                <a:spcPts val="0"/>
              </a:spcAft>
              <a:buNone/>
            </a:pPr>
            <a:endParaRPr/>
          </a:p>
          <a:p>
            <a:pPr marL="0" lvl="0" indent="0" algn="l" rtl="0">
              <a:spcBef>
                <a:spcPts val="0"/>
              </a:spcBef>
              <a:spcAft>
                <a:spcPts val="0"/>
              </a:spcAft>
              <a:buNone/>
            </a:pPr>
            <a:r>
              <a:rPr lang="en"/>
              <a:t>Unlike AP Research, in which students arrived at the library with a clearly defined independent research project, the library also hosts groups of students who come for a visit without a specific research agenda in mind. Student visits from Schuler Scholar Program provide one example.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15bc5d72c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15bc5d72c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in the Chicago metropolitan area, the Schuler Program recruits high-achieving freshmen high school students that are first-generation, students of color, and/or low-income students and offers dedicated support and resources throughout their four years of high school and beyond (Schuler Scholar Program 2019). </a:t>
            </a:r>
            <a:endParaRPr/>
          </a:p>
          <a:p>
            <a:pPr marL="457200" lvl="0" indent="-298450" algn="l" rtl="0">
              <a:spcBef>
                <a:spcPts val="0"/>
              </a:spcBef>
              <a:spcAft>
                <a:spcPts val="0"/>
              </a:spcAft>
              <a:buSzPts val="1100"/>
              <a:buChar char="●"/>
            </a:pPr>
            <a:r>
              <a:rPr lang="en"/>
              <a:t>Goal is to help Scholars become success not just throughout high school, but in college and beyond, so programming works to build skills, confidence, and strong academic identities. Talk about coaching model, after school program, tutoring, test prep</a:t>
            </a:r>
            <a:endParaRPr/>
          </a:p>
          <a:p>
            <a:pPr marL="457200" lvl="0" indent="-298450" algn="l" rtl="0">
              <a:spcBef>
                <a:spcPts val="0"/>
              </a:spcBef>
              <a:spcAft>
                <a:spcPts val="0"/>
              </a:spcAft>
              <a:buSzPts val="1100"/>
              <a:buChar char="●"/>
            </a:pPr>
            <a:r>
              <a:rPr lang="en"/>
              <a:t>As part of their experience, the Schuler Program also offers cultural experiences, called “exposures,” to students, to help them integrate into the high-achieving liberal arts colleges that they encourage students to attend (Schuler Cultural Exposures 2019).</a:t>
            </a:r>
            <a:endParaRPr/>
          </a:p>
          <a:p>
            <a:pPr marL="0" lvl="0" indent="0" algn="l" rtl="0">
              <a:spcBef>
                <a:spcPts val="0"/>
              </a:spcBef>
              <a:spcAft>
                <a:spcPts val="0"/>
              </a:spcAft>
              <a:buNone/>
            </a:pPr>
            <a:endParaRPr/>
          </a:p>
          <a:p>
            <a:pPr marL="0" lvl="0" indent="0" algn="l" rtl="0">
              <a:spcBef>
                <a:spcPts val="0"/>
              </a:spcBef>
              <a:spcAft>
                <a:spcPts val="0"/>
              </a:spcAft>
              <a:buNone/>
            </a:pPr>
            <a:r>
              <a:rPr lang="en"/>
              <a:t>In fall 2018, through a personal connection, I met Zoe Chachamovits, Program Associate with the Schuler Scholar Program. She was interested in taking her students on an exposure to an academic library, but the students did not have a research assignment they had to complete. They had</a:t>
            </a:r>
            <a:endParaRPr/>
          </a:p>
          <a:p>
            <a:pPr marL="0" lvl="0" indent="0" algn="l" rtl="0">
              <a:spcBef>
                <a:spcPts val="0"/>
              </a:spcBef>
              <a:spcAft>
                <a:spcPts val="0"/>
              </a:spcAft>
              <a:buNone/>
            </a:pPr>
            <a:r>
              <a:rPr lang="en"/>
              <a:t>(Z) Some exposure of scholars to research, but variety of exposure to libraries at their high school</a:t>
            </a:r>
            <a:endParaRPr/>
          </a:p>
          <a:p>
            <a:pPr marL="457200" lvl="0" indent="-298450" algn="l" rtl="0">
              <a:spcBef>
                <a:spcPts val="0"/>
              </a:spcBef>
              <a:spcAft>
                <a:spcPts val="0"/>
              </a:spcAft>
              <a:buSzPts val="1100"/>
              <a:buChar char="-"/>
            </a:pPr>
            <a:r>
              <a:rPr lang="en"/>
              <a:t>Initially, our plan was to keep it more general--get some initial exposure to the library, have a mini lesson, and then do some sort of mini research project. Then, I started thinking more about what would be exciting to students, and most of our Scholars are socially aware and interested in current events, so this felt like it would be more compelling in addition to those original goals.</a:t>
            </a:r>
            <a:endParaRPr/>
          </a:p>
          <a:p>
            <a:pPr marL="0" lvl="0" indent="0" algn="l" rtl="0">
              <a:spcBef>
                <a:spcPts val="0"/>
              </a:spcBef>
              <a:spcAft>
                <a:spcPts val="0"/>
              </a:spcAft>
              <a:buNone/>
            </a:pPr>
            <a:endParaRPr/>
          </a:p>
          <a:p>
            <a:pPr marL="0" lvl="0" indent="0" algn="l" rtl="0">
              <a:spcBef>
                <a:spcPts val="0"/>
              </a:spcBef>
              <a:spcAft>
                <a:spcPts val="0"/>
              </a:spcAft>
              <a:buNone/>
            </a:pPr>
            <a:r>
              <a:rPr lang="en"/>
              <a:t>Rather than focusing on building students’ research skills in databases that they would not have access to for years, we instead decided to focus on analyzing news sources for bias and comparing them to academic sources. I met with three groups of Schuler Scholars this academic year, all from different high schools, and below I will cover what I did when I met with a group of Scholars in March 2019.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15bc5d72c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15bc5d72c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designing the two-hour session, I started with the ACRL Framework frames of Authority is Constructed and Contextual, and Information Creation as a Process. The learning goals are detailed on the table below. In this case, the ongoing discussion between the Scholars was the primary method of formative assessment in the session. I acted as discussion guide, and recorded our discussions on whiteboards in the room. As a secondary assessment, I also asked the Scholars to draw how they see the research process at the outset and at the end of class, reflecting on how those views changed after our discussions.</a:t>
            </a:r>
            <a:endParaRPr/>
          </a:p>
          <a:p>
            <a:pPr marL="0" lvl="0" indent="0" algn="l" rtl="0">
              <a:spcBef>
                <a:spcPts val="0"/>
              </a:spcBef>
              <a:spcAft>
                <a:spcPts val="0"/>
              </a:spcAft>
              <a:buNone/>
            </a:pPr>
            <a:endParaRPr/>
          </a:p>
          <a:p>
            <a:pPr marL="0" lvl="0" indent="0" algn="l" rtl="0">
              <a:spcBef>
                <a:spcPts val="0"/>
              </a:spcBef>
              <a:spcAft>
                <a:spcPts val="0"/>
              </a:spcAft>
              <a:buNone/>
            </a:pPr>
            <a:r>
              <a:rPr lang="en"/>
              <a:t>Topic: MIGRANT CARAVAN</a:t>
            </a:r>
            <a:endParaRPr/>
          </a:p>
          <a:p>
            <a:pPr marL="0" lvl="0" indent="0" algn="l" rtl="0">
              <a:spcBef>
                <a:spcPts val="0"/>
              </a:spcBef>
              <a:spcAft>
                <a:spcPts val="0"/>
              </a:spcAft>
              <a:buNone/>
            </a:pPr>
            <a:endParaRPr/>
          </a:p>
          <a:p>
            <a:pPr marL="0" lvl="0" indent="0" algn="l" rtl="0">
              <a:spcBef>
                <a:spcPts val="0"/>
              </a:spcBef>
              <a:spcAft>
                <a:spcPts val="0"/>
              </a:spcAft>
              <a:buNone/>
            </a:pPr>
            <a:r>
              <a:rPr lang="en"/>
              <a:t>Room context: I met with the group in an active learning classroom without any computers, and this lesson plan included no database demos, cataloging searching, or computer use. I provided all the images and sources through handouts and a Google Slides presentation. The discussion engaged the students almost the entire time. In their pre- and post- drawings, I noticed that the students frequently started with a linear process that moved from topic to research to handing in their paper. In one notable example from 2018, the drawing of one student changed to start with questioning current events, asking questions, seeking multiple perspectives, and then being able to talk about the topic.</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15bc5d72c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15bc5d72c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wrote this? Why?</a:t>
            </a:r>
            <a:endParaRPr/>
          </a:p>
          <a:p>
            <a:pPr marL="0" lvl="0" indent="0" algn="l" rtl="0">
              <a:spcBef>
                <a:spcPts val="0"/>
              </a:spcBef>
              <a:spcAft>
                <a:spcPts val="0"/>
              </a:spcAft>
              <a:buNone/>
            </a:pPr>
            <a:r>
              <a:rPr lang="en"/>
              <a:t>What questions do you have after looking at this source?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15bc5d72c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15bc5d72c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it</a:t>
            </a:r>
            <a:endParaRPr/>
          </a:p>
          <a:p>
            <a:pPr marL="0" lvl="0" indent="0" algn="l" rtl="0">
              <a:spcBef>
                <a:spcPts val="0"/>
              </a:spcBef>
              <a:spcAft>
                <a:spcPts val="0"/>
              </a:spcAft>
              <a:buNone/>
            </a:pPr>
            <a:endParaRPr/>
          </a:p>
          <a:p>
            <a:pPr marL="0" lvl="0" indent="0" algn="l" rtl="0">
              <a:spcBef>
                <a:spcPts val="0"/>
              </a:spcBef>
              <a:spcAft>
                <a:spcPts val="0"/>
              </a:spcAft>
              <a:buNone/>
            </a:pPr>
            <a:r>
              <a:rPr lang="en"/>
              <a:t>Compare images of migrants @ border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15bc5d72c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15bc5d72c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15bc5d72c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15bc5d72c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 libraries?</a:t>
            </a:r>
            <a:endParaRPr/>
          </a:p>
          <a:p>
            <a:pPr marL="0" lvl="0" indent="0" algn="l" rtl="0">
              <a:spcBef>
                <a:spcPts val="0"/>
              </a:spcBef>
              <a:spcAft>
                <a:spcPts val="0"/>
              </a:spcAft>
              <a:buNone/>
            </a:pPr>
            <a:endParaRPr/>
          </a:p>
          <a:p>
            <a:pPr marL="0" lvl="0" indent="0" algn="l" rtl="0">
              <a:spcBef>
                <a:spcPts val="0"/>
              </a:spcBef>
              <a:spcAft>
                <a:spcPts val="0"/>
              </a:spcAft>
              <a:buNone/>
            </a:pPr>
            <a:r>
              <a:rPr lang="en"/>
              <a:t>Hoping for:</a:t>
            </a:r>
            <a:endParaRPr/>
          </a:p>
          <a:p>
            <a:pPr marL="457200" lvl="0" indent="-298450" algn="l" rtl="0">
              <a:spcBef>
                <a:spcPts val="0"/>
              </a:spcBef>
              <a:spcAft>
                <a:spcPts val="0"/>
              </a:spcAft>
              <a:buSzPts val="1100"/>
              <a:buChar char="-"/>
            </a:pPr>
            <a:r>
              <a:rPr lang="en"/>
              <a:t>Underfunded</a:t>
            </a:r>
            <a:endParaRPr/>
          </a:p>
          <a:p>
            <a:pPr marL="457200" lvl="0" indent="-298450" algn="l" rtl="0">
              <a:spcBef>
                <a:spcPts val="0"/>
              </a:spcBef>
              <a:spcAft>
                <a:spcPts val="0"/>
              </a:spcAft>
              <a:buSzPts val="1100"/>
              <a:buChar char="-"/>
            </a:pPr>
            <a:r>
              <a:rPr lang="en"/>
              <a:t>Busy</a:t>
            </a:r>
            <a:endParaRPr/>
          </a:p>
          <a:p>
            <a:pPr marL="457200" lvl="0" indent="-298450" algn="l" rtl="0">
              <a:spcBef>
                <a:spcPts val="0"/>
              </a:spcBef>
              <a:spcAft>
                <a:spcPts val="0"/>
              </a:spcAft>
              <a:buSzPts val="1100"/>
              <a:buChar char="-"/>
            </a:pPr>
            <a:r>
              <a:rPr lang="en"/>
              <a:t>Limited books/less books</a:t>
            </a:r>
            <a:endParaRPr/>
          </a:p>
          <a:p>
            <a:pPr marL="457200" lvl="0" indent="-298450" algn="l" rtl="0">
              <a:spcBef>
                <a:spcPts val="0"/>
              </a:spcBef>
              <a:spcAft>
                <a:spcPts val="0"/>
              </a:spcAft>
              <a:buSzPts val="1100"/>
              <a:buChar char="-"/>
            </a:pPr>
            <a:r>
              <a:rPr lang="en"/>
              <a:t>OR vital/necessary student support</a:t>
            </a:r>
            <a:endParaRPr/>
          </a:p>
          <a:p>
            <a:pPr marL="0" lvl="0" indent="0" algn="l" rtl="0">
              <a:spcBef>
                <a:spcPts val="0"/>
              </a:spcBef>
              <a:spcAft>
                <a:spcPts val="0"/>
              </a:spcAft>
              <a:buNone/>
            </a:pPr>
            <a:endParaRPr/>
          </a:p>
          <a:p>
            <a:pPr marL="0" lvl="0" indent="0" algn="l" rtl="0">
              <a:spcBef>
                <a:spcPts val="0"/>
              </a:spcBef>
              <a:spcAft>
                <a:spcPts val="0"/>
              </a:spcAft>
              <a:buNone/>
            </a:pPr>
            <a:r>
              <a:rPr lang="en"/>
              <a:t>Depends on the community. These communities create first-year students.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Unprepared for research</a:t>
            </a:r>
            <a:endParaRPr/>
          </a:p>
          <a:p>
            <a:pPr marL="457200" lvl="0" indent="-298450" algn="l" rtl="0">
              <a:spcBef>
                <a:spcPts val="0"/>
              </a:spcBef>
              <a:spcAft>
                <a:spcPts val="0"/>
              </a:spcAft>
              <a:buSzPts val="1100"/>
              <a:buChar char="-"/>
            </a:pPr>
            <a:r>
              <a:rPr lang="en"/>
              <a:t>Lost</a:t>
            </a:r>
            <a:endParaRPr/>
          </a:p>
          <a:p>
            <a:pPr marL="457200" lvl="0" indent="-298450" algn="l" rtl="0">
              <a:spcBef>
                <a:spcPts val="0"/>
              </a:spcBef>
              <a:spcAft>
                <a:spcPts val="0"/>
              </a:spcAft>
              <a:buSzPts val="1100"/>
              <a:buChar char="-"/>
            </a:pPr>
            <a:r>
              <a:rPr lang="en"/>
              <a:t>OR very prepared</a:t>
            </a:r>
            <a:endParaRPr/>
          </a:p>
          <a:p>
            <a:pPr marL="457200" lvl="0" indent="-298450" algn="l" rtl="0">
              <a:spcBef>
                <a:spcPts val="0"/>
              </a:spcBef>
              <a:spcAft>
                <a:spcPts val="0"/>
              </a:spcAft>
              <a:buSzPts val="1100"/>
              <a:buChar char="-"/>
            </a:pPr>
            <a:r>
              <a:rPr lang="en"/>
              <a:t>Focused on output rather than outcomes</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15bc5d72c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15bc5d72c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https://www.dhs.gov/news/2018/11/01/myth-vs-fact-caravan</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https://www.elpasotimes.com/story/opinion/2019/02/15/violent-crime-el-paso-before-and-after-border-fence-column/2875181002/</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15bc5d72c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15bc5d72c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Given call number range</a:t>
            </a:r>
            <a:endParaRPr/>
          </a:p>
          <a:p>
            <a:pPr marL="0" lvl="0" indent="0" algn="l" rtl="0">
              <a:spcBef>
                <a:spcPts val="0"/>
              </a:spcBef>
              <a:spcAft>
                <a:spcPts val="0"/>
              </a:spcAft>
              <a:buNone/>
            </a:pPr>
            <a:r>
              <a:rPr lang="en"/>
              <a:t>Retrieval</a:t>
            </a:r>
            <a:endParaRPr/>
          </a:p>
          <a:p>
            <a:pPr marL="0" lvl="0" indent="0" algn="l" rtl="0">
              <a:spcBef>
                <a:spcPts val="0"/>
              </a:spcBef>
              <a:spcAft>
                <a:spcPts val="0"/>
              </a:spcAft>
              <a:buNone/>
            </a:pPr>
            <a:r>
              <a:rPr lang="en"/>
              <a:t>Same exercise w/ academic books</a:t>
            </a:r>
            <a:endParaRPr/>
          </a:p>
          <a:p>
            <a:pPr marL="457200" lvl="0" indent="-298450" algn="l" rtl="0">
              <a:spcBef>
                <a:spcPts val="0"/>
              </a:spcBef>
              <a:spcAft>
                <a:spcPts val="0"/>
              </a:spcAft>
              <a:buSzPts val="1100"/>
              <a:buChar char="-"/>
            </a:pPr>
            <a:r>
              <a:rPr lang="en"/>
              <a:t>Audience</a:t>
            </a:r>
            <a:endParaRPr/>
          </a:p>
          <a:p>
            <a:pPr marL="457200" lvl="0" indent="-298450" algn="l" rtl="0">
              <a:spcBef>
                <a:spcPts val="0"/>
              </a:spcBef>
              <a:spcAft>
                <a:spcPts val="0"/>
              </a:spcAft>
              <a:buSzPts val="1100"/>
              <a:buChar char="-"/>
            </a:pPr>
            <a:r>
              <a:rPr lang="en"/>
              <a:t>Author</a:t>
            </a:r>
            <a:endParaRPr/>
          </a:p>
          <a:p>
            <a:pPr marL="457200" lvl="0" indent="-298450" algn="l" rtl="0">
              <a:spcBef>
                <a:spcPts val="0"/>
              </a:spcBef>
              <a:spcAft>
                <a:spcPts val="0"/>
              </a:spcAft>
              <a:buSzPts val="1100"/>
              <a:buChar char="-"/>
            </a:pPr>
            <a:r>
              <a:rPr lang="en"/>
              <a:t>Content of books</a:t>
            </a:r>
            <a:endParaRPr/>
          </a:p>
          <a:p>
            <a:pPr marL="457200" lvl="0" indent="-298450" algn="l" rtl="0">
              <a:spcBef>
                <a:spcPts val="0"/>
              </a:spcBef>
              <a:spcAft>
                <a:spcPts val="0"/>
              </a:spcAft>
              <a:buSzPts val="1100"/>
              <a:buChar char="-"/>
            </a:pPr>
            <a:r>
              <a:rPr lang="en"/>
              <a:t>Limits of books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15bc5d72c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15bc5d72c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Parts of the citation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Who would read this? (ask)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What is this article not about?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All undocumented peoples, parents and kids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Other groups than citizen children with Mexican parents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Not about their economic status, or geography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Just about the underlined themes - sense of belonging, psychological effects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THEN we did a JSTOR introduction, only after establishing that students could read the citation and discussing an abstract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15bc5d72c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15bc5d72c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Beginning/end of class drawings (explain)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Although the shift is subtle, this example demonstrates that instead of serving as a passive consumer of information, the student instead sees him/herself as an actor who can interrogate sources and actually be able to send that knowledge back out into the world with their own voice. Throughout the lesson, the students became comfortable with identifying the authors, audience, and purposes of the different sources that we looked at, and as we progressed to more academic sources, students were able to quickly contextualize its information as for scholars and practitioners in the field rather than a general audience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5bc5d72c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5bc5d72c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Larger Schuler goals of confidence/comfort/emotions.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In confidence surveys conducted by Zoe Chachamovits before and after the visit, the Scholars self-identified as being much more confident in their ability to think critically about the information they receive after their exposure at Northwestern (Chachamovits 2019). In the coming year, up to twenty groups of Schuler Scholars could come to Northwestern University Libraries for a similar exposure.</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15bc5d72c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15bc5d72c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Welcoming groups or classes of high school students to academic libraries addresses both the challenges that decreased funding for school libraries can present. Academic librarians can help high school students gain familiarity with and skill using basic information sources, and we can introduce those students that need it to the kinds of sources they need to do in-depth, college-level research projects. </a:t>
            </a:r>
            <a:endParaRPr/>
          </a:p>
          <a:p>
            <a:pPr marL="0" lvl="0" indent="0" algn="l" rtl="0">
              <a:spcBef>
                <a:spcPts val="0"/>
              </a:spcBef>
              <a:spcAft>
                <a:spcPts val="0"/>
              </a:spcAft>
              <a:buNone/>
            </a:pPr>
            <a:endParaRPr/>
          </a:p>
          <a:p>
            <a:pPr marL="0" lvl="0" indent="0" algn="l" rtl="0">
              <a:spcBef>
                <a:spcPts val="0"/>
              </a:spcBef>
              <a:spcAft>
                <a:spcPts val="0"/>
              </a:spcAft>
              <a:buNone/>
            </a:pPr>
            <a:r>
              <a:rPr lang="en"/>
              <a:t>While working with high school groups is far from new terrain for academic librarians, mapping these visits to the ACRL Framework for Information Literacy in Higher Education still is. Relying on the instructional design cycle of setting learning goals and designing assessments and activities allows us to construct engaging, student-centered learning experiences that will resonate with high school students much longer than an orientation to the space or database demonstration. </a:t>
            </a:r>
            <a:endParaRPr/>
          </a:p>
          <a:p>
            <a:pPr marL="0" lvl="0" indent="0" algn="l" rtl="0">
              <a:spcBef>
                <a:spcPts val="0"/>
              </a:spcBef>
              <a:spcAft>
                <a:spcPts val="0"/>
              </a:spcAft>
              <a:buNone/>
            </a:pPr>
            <a:endParaRPr/>
          </a:p>
          <a:p>
            <a:pPr marL="0" lvl="0" indent="0" algn="l" rtl="0">
              <a:spcBef>
                <a:spcPts val="0"/>
              </a:spcBef>
              <a:spcAft>
                <a:spcPts val="0"/>
              </a:spcAft>
              <a:buNone/>
            </a:pPr>
            <a:r>
              <a:rPr lang="en"/>
              <a:t>Whether the students visit the library to learn to analyze bias and distinguish sources or to conduct in-depth research, centering critical thinking and inquiry as the central goal of the session will serve to better prepare students for college, while continuing to promote the academic library as a welcome place, regardless of whether students attend your specific institution.</a:t>
            </a:r>
            <a:endParaRPr b="1"/>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15bc5d72c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15bc5d72c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15bc5d72c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15bc5d72c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talk about funding for school libraries.</a:t>
            </a:r>
            <a:endParaRPr/>
          </a:p>
          <a:p>
            <a:pPr marL="0" lvl="0" indent="0" algn="l" rtl="0">
              <a:spcBef>
                <a:spcPts val="0"/>
              </a:spcBef>
              <a:spcAft>
                <a:spcPts val="0"/>
              </a:spcAft>
              <a:buNone/>
            </a:pPr>
            <a:endParaRPr/>
          </a:p>
          <a:p>
            <a:pPr marL="0" lvl="0" indent="0" algn="l" rtl="0">
              <a:spcBef>
                <a:spcPts val="0"/>
              </a:spcBef>
              <a:spcAft>
                <a:spcPts val="0"/>
              </a:spcAft>
              <a:buNone/>
            </a:pPr>
            <a:r>
              <a:rPr lang="en"/>
              <a:t>In the communities that surround many colleges and universities, high school students are increasingly losing access to the school libraries that support their  curriculum or personal interests. In addition to losing space, books, or access to either or both, districts are also losing professional or paraprofessional library staff.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15bc5d72c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15bc5d72c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was detailed by a series of online columns entitled “School Librarian: State of the Union” on the website for School Library Journal, school librarians have decreased over the past several years due to changes in school funding priorities, school choice options, and budgets at the national, state, and local level (Jessen 2018, Kachel 2018, Lance 2018). </a:t>
            </a:r>
            <a:endParaRPr/>
          </a:p>
          <a:p>
            <a:pPr marL="0" lvl="0" indent="0" algn="l" rtl="0">
              <a:spcBef>
                <a:spcPts val="0"/>
              </a:spcBef>
              <a:spcAft>
                <a:spcPts val="0"/>
              </a:spcAft>
              <a:buNone/>
            </a:pPr>
            <a:endParaRPr/>
          </a:p>
          <a:p>
            <a:pPr marL="0" lvl="0" indent="0" algn="l" rtl="0">
              <a:spcBef>
                <a:spcPts val="0"/>
              </a:spcBef>
              <a:spcAft>
                <a:spcPts val="0"/>
              </a:spcAft>
              <a:buNone/>
            </a:pPr>
            <a:r>
              <a:rPr lang="en"/>
              <a:t>Between the 1999–2000 and 2015–16 school years, the National Center for Education Statistics (NCES) reports that the profession lost the equivalent of more than 10,000 full-time school librarian positions nationwide. That translates to a 19 percent drop in the workforce, from 53,659 to 43,367. The most rapid declines happened from 2009–10 to 2013–14. The decline slowed from then to 2014–15; but resumed larger losses in 2015–16, the latest data available.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15bc5d72c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15bc5d72c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Illinois specifically, due to its coverage in the local news, Chicago Public Schools (CPS) may be the district that most immediately comes to mind when referencing eliminated librarian positions or supplies budgets, but school districts downstate have felt the most dramatic cuts to their budget allocations for Educational Media Services (EMS). </a:t>
            </a:r>
            <a:endParaRPr/>
          </a:p>
          <a:p>
            <a:pPr marL="0" lvl="0" indent="0" algn="l" rtl="0">
              <a:spcBef>
                <a:spcPts val="0"/>
              </a:spcBef>
              <a:spcAft>
                <a:spcPts val="0"/>
              </a:spcAft>
              <a:buNone/>
            </a:pPr>
            <a:endParaRPr/>
          </a:p>
          <a:p>
            <a:pPr marL="0" lvl="0" indent="0" algn="l" rtl="0">
              <a:spcBef>
                <a:spcPts val="0"/>
              </a:spcBef>
              <a:spcAft>
                <a:spcPts val="0"/>
              </a:spcAft>
              <a:buNone/>
            </a:pPr>
            <a:r>
              <a:rPr lang="en"/>
              <a:t>the ILA Reporter published research that analyzed budgets for educational media services for all secondary districts in the state, and found that on average, those budgets dropped 5%, with greater losses on average in rural school districts (Guittar and Grossmann 2017). This maps the amounts of gains and losses to EMS budgets over the four-year time period of our investigation. On the map, the red and orange districts are those that lost percentages of their budgets from 2009 to 2014, while the light and dark green indicate districts that gained percentages of their budgets from 2009 to 2014. The beige districts have remained relatively neutral, at gains/losses of +/- 20 percent.</a:t>
            </a:r>
            <a:endParaRPr/>
          </a:p>
          <a:p>
            <a:pPr marL="0" lvl="0" indent="0" algn="l" rtl="0">
              <a:spcBef>
                <a:spcPts val="0"/>
              </a:spcBef>
              <a:spcAft>
                <a:spcPts val="0"/>
              </a:spcAft>
              <a:buNone/>
            </a:pPr>
            <a:endParaRPr/>
          </a:p>
          <a:p>
            <a:pPr marL="0" lvl="0" indent="0" algn="l" rtl="0">
              <a:spcBef>
                <a:spcPts val="0"/>
              </a:spcBef>
              <a:spcAft>
                <a:spcPts val="0"/>
              </a:spcAft>
              <a:buNone/>
            </a:pPr>
            <a:r>
              <a:rPr lang="en"/>
              <a:t>The map demonstrates that the districts south of Interstate 80 have generally seen more severe cuts to their budgets for EMS than those districts on the north side of the state. High schools throughout the country are facing these reductions, and that means many of our new first-year students have lived through those reductions.</a:t>
            </a:r>
            <a:endParaRPr/>
          </a:p>
          <a:p>
            <a:pPr marL="0" lvl="0" indent="0" algn="l" rtl="0">
              <a:spcBef>
                <a:spcPts val="0"/>
              </a:spcBef>
              <a:spcAft>
                <a:spcPts val="0"/>
              </a:spcAft>
              <a:buNone/>
            </a:pPr>
            <a:endParaRPr/>
          </a:p>
          <a:p>
            <a:pPr marL="0" lvl="0" indent="0" algn="l" rtl="0">
              <a:spcBef>
                <a:spcPts val="0"/>
              </a:spcBef>
              <a:spcAft>
                <a:spcPts val="0"/>
              </a:spcAft>
              <a:buNone/>
            </a:pPr>
            <a:r>
              <a:rPr lang="en"/>
              <a:t>These reductions present two challenges. First, that many first-year students will arrive at college without familiarity of or skill using basic sources of information like reference books, print journals or periodicals, or academic books, and lacking internet evaluation skills. Second, that even as school libraries are experiencing budget cuts (or ceasing to exist), secondary school curricula can still challenge students to pursue in-depth, independent, and/or college-level research that requires resources beyond what school libraries can offer. Both challenges can co-exist within the same group of students: they may be required to do an in-depth research assignment, but due to lack of access to academic sources of any level, they have to rely on internet “research” to find answers to their questions. Recognizing these challenges, teachers look elsewhere in their community for a place where students can become familiar with academic sources and make progress on their research assignments, and find an academic library.</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15bc5d72c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15bc5d72c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having established that school library funding has changed over the years, both in terms of staffing and resources, I should admit this is not a new subject in the professional literature.</a:t>
            </a:r>
            <a:endParaRPr/>
          </a:p>
          <a:p>
            <a:pPr marL="0" lvl="0" indent="0" algn="l" rtl="0">
              <a:spcBef>
                <a:spcPts val="0"/>
              </a:spcBef>
              <a:spcAft>
                <a:spcPts val="0"/>
              </a:spcAft>
              <a:buNone/>
            </a:pPr>
            <a:endParaRPr/>
          </a:p>
          <a:p>
            <a:pPr marL="0" lvl="0" indent="0" algn="l" rtl="0">
              <a:spcBef>
                <a:spcPts val="0"/>
              </a:spcBef>
              <a:spcAft>
                <a:spcPts val="0"/>
              </a:spcAft>
              <a:buNone/>
            </a:pPr>
            <a:r>
              <a:rPr lang="en"/>
              <a:t>Since the 1980s, there has been plenty written on the ways academic librarians have worked with high school students. Authors detail how information literacy standards can bridge the divide between primary and secondary education and higher education. There also exist many formal programs and relationships put into place between high schools and colleges, many of which also have a recruitment component. </a:t>
            </a:r>
            <a:endParaRPr/>
          </a:p>
          <a:p>
            <a:pPr marL="0" lvl="0" indent="0" algn="l" rtl="0">
              <a:spcBef>
                <a:spcPts val="0"/>
              </a:spcBef>
              <a:spcAft>
                <a:spcPts val="0"/>
              </a:spcAft>
              <a:buNone/>
            </a:pPr>
            <a:endParaRPr/>
          </a:p>
          <a:p>
            <a:pPr marL="0" lvl="0" indent="0" algn="l" rtl="0">
              <a:spcBef>
                <a:spcPts val="0"/>
              </a:spcBef>
              <a:spcAft>
                <a:spcPts val="0"/>
              </a:spcAft>
              <a:buNone/>
            </a:pPr>
            <a:r>
              <a:rPr lang="en"/>
              <a:t>Since the ACRL adoption of the Framework for Information Literacy in Higher Education in 2016, there has been very little published on how the Framework can be incorporated into library instructional design in ways that ask younger students to think critically and question information sources. In this paper, I will discuss how I used the ACRL Framework for Information Literacy in Higher Education as the basis for library instruction to two groups of high school students with very different goals.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15bc5d72c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15bc5d72c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1: students have a goal that supports some curricular need</a:t>
            </a:r>
            <a:endParaRPr/>
          </a:p>
          <a:p>
            <a:pPr marL="457200" lvl="0" indent="-298450" algn="l" rtl="0">
              <a:spcBef>
                <a:spcPts val="0"/>
              </a:spcBef>
              <a:spcAft>
                <a:spcPts val="0"/>
              </a:spcAft>
              <a:buSzPts val="1100"/>
              <a:buChar char="-"/>
            </a:pPr>
            <a:r>
              <a:rPr lang="en"/>
              <a:t>Research paper/project</a:t>
            </a:r>
            <a:endParaRPr/>
          </a:p>
          <a:p>
            <a:pPr marL="914400" lvl="1" indent="-298450" algn="l" rtl="0">
              <a:spcBef>
                <a:spcPts val="0"/>
              </a:spcBef>
              <a:spcAft>
                <a:spcPts val="0"/>
              </a:spcAft>
              <a:buSzPts val="1100"/>
              <a:buChar char="-"/>
            </a:pPr>
            <a:r>
              <a:rPr lang="en"/>
              <a:t>AP courses</a:t>
            </a:r>
            <a:endParaRPr/>
          </a:p>
          <a:p>
            <a:pPr marL="914400" lvl="1" indent="-298450" algn="l" rtl="0">
              <a:spcBef>
                <a:spcPts val="0"/>
              </a:spcBef>
              <a:spcAft>
                <a:spcPts val="0"/>
              </a:spcAft>
              <a:buSzPts val="1100"/>
              <a:buChar char="-"/>
            </a:pPr>
            <a:r>
              <a:rPr lang="en"/>
              <a:t>IB extended essay</a:t>
            </a:r>
            <a:endParaRPr/>
          </a:p>
          <a:p>
            <a:pPr marL="914400" lvl="1" indent="-298450" algn="l" rtl="0">
              <a:spcBef>
                <a:spcPts val="0"/>
              </a:spcBef>
              <a:spcAft>
                <a:spcPts val="0"/>
              </a:spcAft>
              <a:buSzPts val="1100"/>
              <a:buChar char="-"/>
            </a:pPr>
            <a:r>
              <a:rPr lang="en"/>
              <a:t>History Day projects</a:t>
            </a:r>
            <a:endParaRPr/>
          </a:p>
          <a:p>
            <a:pPr marL="457200" lvl="0" indent="-298450" algn="l" rtl="0">
              <a:spcBef>
                <a:spcPts val="0"/>
              </a:spcBef>
              <a:spcAft>
                <a:spcPts val="0"/>
              </a:spcAft>
              <a:buSzPts val="1100"/>
              <a:buChar char="-"/>
            </a:pPr>
            <a:r>
              <a:rPr lang="en"/>
              <a:t>AP Research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15bc5d72c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15bc5d72c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 Research is part of the AP Capstone diploma program from the College Board, and is the second of two year-long AP courses in which students enroll. Students take AP Seminar in the first year, typically when students are in tenth or eleventh grade, and the following year students can take AP Research. AP Research requires students to complete an academic paper of 4,000-5,000 words and a presentation with an oral defense on a “college-level research topic” of personal interest. TAUGHT ALL OVER THE US</a:t>
            </a:r>
            <a:endParaRPr/>
          </a:p>
          <a:p>
            <a:pPr marL="0" lvl="0" indent="0" algn="l" rtl="0">
              <a:spcBef>
                <a:spcPts val="0"/>
              </a:spcBef>
              <a:spcAft>
                <a:spcPts val="0"/>
              </a:spcAft>
              <a:buNone/>
            </a:pPr>
            <a:endParaRPr/>
          </a:p>
          <a:p>
            <a:pPr marL="0" lvl="0" indent="0" algn="l" rtl="0">
              <a:spcBef>
                <a:spcPts val="0"/>
              </a:spcBef>
              <a:spcAft>
                <a:spcPts val="0"/>
              </a:spcAft>
              <a:buNone/>
            </a:pPr>
            <a:r>
              <a:rPr lang="en"/>
              <a:t>A limited but growing number of colleges and universities have publicly endorsed the AP Capstone Diploma program and/or grant credit for a qualifying score, although Northwestern University is not among those institutions that recognize the program (College Board, 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15bc5d72c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15bc5d72c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goals for AP Capstone sequence</a:t>
            </a:r>
            <a:endParaRPr/>
          </a:p>
          <a:p>
            <a:pPr marL="0" lvl="0" indent="0" algn="l" rtl="0">
              <a:spcBef>
                <a:spcPts val="0"/>
              </a:spcBef>
              <a:spcAft>
                <a:spcPts val="0"/>
              </a:spcAft>
              <a:buNone/>
            </a:pPr>
            <a:endParaRPr/>
          </a:p>
          <a:p>
            <a:pPr marL="0" lvl="0" indent="0" algn="l" rtl="0">
              <a:spcBef>
                <a:spcPts val="0"/>
              </a:spcBef>
              <a:spcAft>
                <a:spcPts val="0"/>
              </a:spcAft>
              <a:buNone/>
            </a:pPr>
            <a:r>
              <a:rPr lang="en"/>
              <a:t>Question/explore</a:t>
            </a:r>
            <a:endParaRPr/>
          </a:p>
          <a:p>
            <a:pPr marL="0" lvl="0" indent="0" algn="l" rtl="0">
              <a:spcBef>
                <a:spcPts val="0"/>
              </a:spcBef>
              <a:spcAft>
                <a:spcPts val="0"/>
              </a:spcAft>
              <a:buNone/>
            </a:pPr>
            <a:r>
              <a:rPr lang="en"/>
              <a:t>Understand/analyze</a:t>
            </a:r>
            <a:endParaRPr/>
          </a:p>
          <a:p>
            <a:pPr marL="0" lvl="0" indent="0" algn="l" rtl="0">
              <a:spcBef>
                <a:spcPts val="0"/>
              </a:spcBef>
              <a:spcAft>
                <a:spcPts val="0"/>
              </a:spcAft>
              <a:buNone/>
            </a:pPr>
            <a:r>
              <a:rPr lang="en"/>
              <a:t>Evaluate multiple perspectives</a:t>
            </a:r>
            <a:endParaRPr/>
          </a:p>
          <a:p>
            <a:pPr marL="0" lvl="0" indent="0" algn="l" rtl="0">
              <a:spcBef>
                <a:spcPts val="0"/>
              </a:spcBef>
              <a:spcAft>
                <a:spcPts val="0"/>
              </a:spcAft>
              <a:buNone/>
            </a:pPr>
            <a:r>
              <a:rPr lang="en"/>
              <a:t>Synthesize ideas</a:t>
            </a:r>
            <a:endParaRPr/>
          </a:p>
          <a:p>
            <a:pPr marL="0" lvl="0" indent="0" algn="l" rtl="0">
              <a:spcBef>
                <a:spcPts val="0"/>
              </a:spcBef>
              <a:spcAft>
                <a:spcPts val="0"/>
              </a:spcAft>
              <a:buNone/>
            </a:pPr>
            <a:r>
              <a:rPr lang="en"/>
              <a:t>Team/transform/transfit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0" name="Google Shape;60;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1" name="Google Shape;6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07/s10826-017-0755-z"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slj.com/2018/03/industry-news/school-librarian-art-tho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apcentral.collegeboard.org/courses/ap-capstone/how-ap-capstone-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Traversing new terrain: </a:t>
            </a:r>
            <a:br>
              <a:rPr lang="en" sz="4800"/>
            </a:br>
            <a:r>
              <a:rPr lang="en" sz="4800"/>
              <a:t>introducing academic research to high school students</a:t>
            </a:r>
            <a:endParaRPr sz="4800"/>
          </a:p>
        </p:txBody>
      </p:sp>
      <p:sp>
        <p:nvSpPr>
          <p:cNvPr id="108" name="Google Shape;108;p25"/>
          <p:cNvSpPr txBox="1">
            <a:spLocks noGrp="1"/>
          </p:cNvSpPr>
          <p:nvPr>
            <p:ph type="subTitle" idx="1"/>
          </p:nvPr>
        </p:nvSpPr>
        <p:spPr>
          <a:xfrm>
            <a:off x="411175" y="3398250"/>
            <a:ext cx="8282400" cy="152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Michelle Guittar</a:t>
            </a:r>
            <a:endParaRPr sz="2400"/>
          </a:p>
          <a:p>
            <a:pPr marL="0" lvl="0" indent="0" algn="l" rtl="0">
              <a:spcBef>
                <a:spcPts val="0"/>
              </a:spcBef>
              <a:spcAft>
                <a:spcPts val="0"/>
              </a:spcAft>
              <a:buNone/>
            </a:pPr>
            <a:r>
              <a:rPr lang="en" sz="2400"/>
              <a:t>Head of Instruction &amp; Curriculum Support</a:t>
            </a:r>
            <a:endParaRPr sz="2400"/>
          </a:p>
          <a:p>
            <a:pPr marL="0" lvl="0" indent="0" algn="l" rtl="0">
              <a:spcBef>
                <a:spcPts val="0"/>
              </a:spcBef>
              <a:spcAft>
                <a:spcPts val="0"/>
              </a:spcAft>
              <a:buNone/>
            </a:pPr>
            <a:r>
              <a:rPr lang="en" sz="2400"/>
              <a:t>Northwestern University Libraries</a:t>
            </a:r>
            <a:endParaRPr sz="2400"/>
          </a:p>
          <a:p>
            <a:pPr marL="0" lvl="0" indent="0" algn="l" rtl="0">
              <a:spcBef>
                <a:spcPts val="0"/>
              </a:spcBef>
              <a:spcAft>
                <a:spcPts val="0"/>
              </a:spcAft>
              <a:buNone/>
            </a:pPr>
            <a:r>
              <a:rPr lang="en" sz="2400"/>
              <a:t>LOEX 2019, Minneapolis MN</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 Research learning goals | Students will be able to:</a:t>
            </a:r>
            <a:endParaRPr/>
          </a:p>
        </p:txBody>
      </p:sp>
      <p:sp>
        <p:nvSpPr>
          <p:cNvPr id="158" name="Google Shape;158;p34"/>
          <p:cNvSpPr txBox="1">
            <a:spLocks noGrp="1"/>
          </p:cNvSpPr>
          <p:nvPr>
            <p:ph type="body" idx="1"/>
          </p:nvPr>
        </p:nvSpPr>
        <p:spPr>
          <a:xfrm>
            <a:off x="311700" y="1372975"/>
            <a:ext cx="8520600" cy="3369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latin typeface="Arial"/>
                <a:ea typeface="Arial"/>
                <a:cs typeface="Arial"/>
                <a:sym typeface="Arial"/>
              </a:rPr>
              <a:t>Define the broadest possible discipline for their topics and identify relevant keywords for searching. (Searching as Strategic Exploration)</a:t>
            </a:r>
            <a:endParaRPr sz="2200">
              <a:latin typeface="Arial"/>
              <a:ea typeface="Arial"/>
              <a:cs typeface="Arial"/>
              <a:sym typeface="Arial"/>
            </a:endParaRPr>
          </a:p>
          <a:p>
            <a:pPr marL="0" lvl="0" indent="0" algn="l" rtl="0">
              <a:lnSpc>
                <a:spcPct val="100000"/>
              </a:lnSpc>
              <a:spcBef>
                <a:spcPts val="0"/>
              </a:spcBef>
              <a:spcAft>
                <a:spcPts val="0"/>
              </a:spcAft>
              <a:buNone/>
            </a:pPr>
            <a:endParaRPr sz="2200">
              <a:latin typeface="Arial"/>
              <a:ea typeface="Arial"/>
              <a:cs typeface="Arial"/>
              <a:sym typeface="Arial"/>
            </a:endParaRPr>
          </a:p>
          <a:p>
            <a:pPr marL="0" lvl="0" indent="0" algn="l" rtl="0">
              <a:lnSpc>
                <a:spcPct val="100000"/>
              </a:lnSpc>
              <a:spcBef>
                <a:spcPts val="0"/>
              </a:spcBef>
              <a:spcAft>
                <a:spcPts val="0"/>
              </a:spcAft>
              <a:buNone/>
            </a:pPr>
            <a:r>
              <a:rPr lang="en" sz="2200">
                <a:latin typeface="Arial"/>
                <a:ea typeface="Arial"/>
                <a:cs typeface="Arial"/>
                <a:sym typeface="Arial"/>
              </a:rPr>
              <a:t>Use NUSearch find a variety of materials, including reference sources. (Research as Inquiry)</a:t>
            </a:r>
            <a:endParaRPr sz="2200">
              <a:latin typeface="Arial"/>
              <a:ea typeface="Arial"/>
              <a:cs typeface="Arial"/>
              <a:sym typeface="Arial"/>
            </a:endParaRPr>
          </a:p>
          <a:p>
            <a:pPr marL="0" lvl="0" indent="0" algn="l" rtl="0">
              <a:lnSpc>
                <a:spcPct val="100000"/>
              </a:lnSpc>
              <a:spcBef>
                <a:spcPts val="0"/>
              </a:spcBef>
              <a:spcAft>
                <a:spcPts val="0"/>
              </a:spcAft>
              <a:buNone/>
            </a:pPr>
            <a:endParaRPr sz="2200">
              <a:latin typeface="Arial"/>
              <a:ea typeface="Arial"/>
              <a:cs typeface="Arial"/>
              <a:sym typeface="Arial"/>
            </a:endParaRPr>
          </a:p>
          <a:p>
            <a:pPr marL="0" lvl="0" indent="0" algn="l" rtl="0">
              <a:lnSpc>
                <a:spcPct val="100000"/>
              </a:lnSpc>
              <a:spcBef>
                <a:spcPts val="0"/>
              </a:spcBef>
              <a:spcAft>
                <a:spcPts val="0"/>
              </a:spcAft>
              <a:buNone/>
            </a:pPr>
            <a:r>
              <a:rPr lang="en" sz="2200">
                <a:latin typeface="Arial"/>
                <a:ea typeface="Arial"/>
                <a:cs typeface="Arial"/>
                <a:sym typeface="Arial"/>
              </a:rPr>
              <a:t>Identify and use subject-specific databases to find peer-reviewed articles on their topics for their literature reviews. (Scholarship as a Conversation)</a:t>
            </a:r>
            <a:endParaRPr sz="2200">
              <a:latin typeface="Arial"/>
              <a:ea typeface="Arial"/>
              <a:cs typeface="Arial"/>
              <a:sym typeface="Arial"/>
            </a:endParaRPr>
          </a:p>
          <a:p>
            <a:pPr marL="0" lvl="0" indent="0" algn="l" rtl="0">
              <a:spcBef>
                <a:spcPts val="0"/>
              </a:spcBef>
              <a:spcAft>
                <a:spcPts val="1600"/>
              </a:spcAft>
              <a:buNone/>
            </a:pPr>
            <a:endParaRPr sz="22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 Research assessment/activities</a:t>
            </a:r>
            <a:endParaRPr/>
          </a:p>
        </p:txBody>
      </p:sp>
      <p:graphicFrame>
        <p:nvGraphicFramePr>
          <p:cNvPr id="164" name="Google Shape;164;p35"/>
          <p:cNvGraphicFramePr/>
          <p:nvPr/>
        </p:nvGraphicFramePr>
        <p:xfrm>
          <a:off x="223950" y="1666500"/>
          <a:ext cx="8696100" cy="2899850"/>
        </p:xfrm>
        <a:graphic>
          <a:graphicData uri="http://schemas.openxmlformats.org/drawingml/2006/table">
            <a:tbl>
              <a:tblPr>
                <a:noFill/>
                <a:tableStyleId>{C099DA4D-1533-4D9A-8DD0-E1A43CD69CA2}</a:tableStyleId>
              </a:tblPr>
              <a:tblGrid>
                <a:gridCol w="2603500">
                  <a:extLst>
                    <a:ext uri="{9D8B030D-6E8A-4147-A177-3AD203B41FA5}">
                      <a16:colId xmlns:a16="http://schemas.microsoft.com/office/drawing/2014/main" val="20000"/>
                    </a:ext>
                  </a:extLst>
                </a:gridCol>
                <a:gridCol w="6092600">
                  <a:extLst>
                    <a:ext uri="{9D8B030D-6E8A-4147-A177-3AD203B41FA5}">
                      <a16:colId xmlns:a16="http://schemas.microsoft.com/office/drawing/2014/main" val="20001"/>
                    </a:ext>
                  </a:extLst>
                </a:gridCol>
              </a:tblGrid>
              <a:tr h="1028350">
                <a:tc>
                  <a:txBody>
                    <a:bodyPr/>
                    <a:lstStyle/>
                    <a:p>
                      <a:pPr marL="0" lvl="0" indent="0" algn="l" rtl="0">
                        <a:spcBef>
                          <a:spcPts val="0"/>
                        </a:spcBef>
                        <a:spcAft>
                          <a:spcPts val="0"/>
                        </a:spcAft>
                        <a:buNone/>
                      </a:pPr>
                      <a:r>
                        <a:rPr lang="en" sz="1600">
                          <a:solidFill>
                            <a:schemeClr val="dk2"/>
                          </a:solidFill>
                        </a:rPr>
                        <a:t>Which keywords were most effective in your database searches?</a:t>
                      </a:r>
                      <a:endParaRPr sz="1600">
                        <a:solidFill>
                          <a:schemeClr val="dk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rPr>
                        <a:t>Model the move from a research question to keywords with an example. Crowd-source a list of synonyms for the topics/themes/nouns in the research question. </a:t>
                      </a:r>
                      <a:endParaRPr sz="1600">
                        <a:solidFill>
                          <a:schemeClr val="dk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35750">
                <a:tc>
                  <a:txBody>
                    <a:bodyPr/>
                    <a:lstStyle/>
                    <a:p>
                      <a:pPr marL="0" lvl="0" indent="0" algn="l" rtl="0">
                        <a:spcBef>
                          <a:spcPts val="0"/>
                        </a:spcBef>
                        <a:spcAft>
                          <a:spcPts val="0"/>
                        </a:spcAft>
                        <a:buNone/>
                      </a:pPr>
                      <a:r>
                        <a:rPr lang="en" sz="1600">
                          <a:solidFill>
                            <a:schemeClr val="dk2"/>
                          </a:solidFill>
                        </a:rPr>
                        <a:t>Write the name of a reference source you identified using NUSearch.</a:t>
                      </a:r>
                      <a:endParaRPr sz="1600">
                        <a:solidFill>
                          <a:schemeClr val="dk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rPr>
                        <a:t>Brief introduction to finding reference sources, ask students to find a reference source. Discuss the characteristics of reference sources.</a:t>
                      </a:r>
                      <a:endParaRPr sz="1600">
                        <a:solidFill>
                          <a:schemeClr val="dk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35750">
                <a:tc>
                  <a:txBody>
                    <a:bodyPr/>
                    <a:lstStyle/>
                    <a:p>
                      <a:pPr marL="0" lvl="0" indent="0" algn="l" rtl="0">
                        <a:spcBef>
                          <a:spcPts val="0"/>
                        </a:spcBef>
                        <a:spcAft>
                          <a:spcPts val="0"/>
                        </a:spcAft>
                        <a:buNone/>
                      </a:pPr>
                      <a:r>
                        <a:rPr lang="en" sz="1600">
                          <a:solidFill>
                            <a:schemeClr val="dk2"/>
                          </a:solidFill>
                        </a:rPr>
                        <a:t>Write the citation for a source that you will use in your research.</a:t>
                      </a:r>
                      <a:endParaRPr sz="1600">
                        <a:solidFill>
                          <a:schemeClr val="dk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dk2"/>
                          </a:solidFill>
                        </a:rPr>
                        <a:t>Compare topic results of NUSearch to that of a subject-specific database. Explore multiple databases to determine which one has the most relevant scholarship.</a:t>
                      </a:r>
                      <a:endParaRPr sz="1600">
                        <a:solidFill>
                          <a:schemeClr val="dk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Questions/keywords (with disciplines)</a:t>
            </a:r>
            <a:endParaRPr/>
          </a:p>
        </p:txBody>
      </p:sp>
      <p:graphicFrame>
        <p:nvGraphicFramePr>
          <p:cNvPr id="170" name="Google Shape;170;p36"/>
          <p:cNvGraphicFramePr/>
          <p:nvPr/>
        </p:nvGraphicFramePr>
        <p:xfrm>
          <a:off x="311700" y="1390650"/>
          <a:ext cx="8520600" cy="3631550"/>
        </p:xfrm>
        <a:graphic>
          <a:graphicData uri="http://schemas.openxmlformats.org/drawingml/2006/table">
            <a:tbl>
              <a:tblPr>
                <a:noFill/>
                <a:tableStyleId>{0B7D6B32-7E57-42FC-AADE-2C3ECE856BBA}</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936675">
                <a:tc>
                  <a:txBody>
                    <a:bodyPr/>
                    <a:lstStyle/>
                    <a:p>
                      <a:pPr marL="0" lvl="0" indent="0" algn="l" rtl="0">
                        <a:lnSpc>
                          <a:spcPct val="115000"/>
                        </a:lnSpc>
                        <a:spcBef>
                          <a:spcPts val="0"/>
                        </a:spcBef>
                        <a:spcAft>
                          <a:spcPts val="1600"/>
                        </a:spcAft>
                        <a:buNone/>
                      </a:pPr>
                      <a:r>
                        <a:rPr lang="en" sz="1600">
                          <a:solidFill>
                            <a:schemeClr val="dk2"/>
                          </a:solidFill>
                        </a:rPr>
                        <a:t>To what degree does student perception of task difficulty impact their performance?</a:t>
                      </a:r>
                      <a:endParaRPr sz="1600"/>
                    </a:p>
                  </a:txBody>
                  <a:tcPr marL="91425" marR="91425" marT="91425" marB="91425"/>
                </a:tc>
                <a:tc>
                  <a:txBody>
                    <a:bodyPr/>
                    <a:lstStyle/>
                    <a:p>
                      <a:pPr marL="0" lvl="0" indent="0" algn="l" rtl="0">
                        <a:lnSpc>
                          <a:spcPct val="115000"/>
                        </a:lnSpc>
                        <a:spcBef>
                          <a:spcPts val="0"/>
                        </a:spcBef>
                        <a:spcAft>
                          <a:spcPts val="1600"/>
                        </a:spcAft>
                        <a:buNone/>
                      </a:pPr>
                      <a:r>
                        <a:rPr lang="en" sz="1600">
                          <a:solidFill>
                            <a:schemeClr val="dk2"/>
                          </a:solidFill>
                        </a:rPr>
                        <a:t>performance, task difficulty, task complexity, students (Education)</a:t>
                      </a:r>
                      <a:endParaRPr sz="1600"/>
                    </a:p>
                  </a:txBody>
                  <a:tcPr marL="91425" marR="91425" marT="91425" marB="91425"/>
                </a:tc>
                <a:extLst>
                  <a:ext uri="{0D108BD9-81ED-4DB2-BD59-A6C34878D82A}">
                    <a16:rowId xmlns:a16="http://schemas.microsoft.com/office/drawing/2014/main" val="10000"/>
                  </a:ext>
                </a:extLst>
              </a:tr>
              <a:tr h="1484350">
                <a:tc>
                  <a:txBody>
                    <a:bodyPr/>
                    <a:lstStyle/>
                    <a:p>
                      <a:pPr marL="0" lvl="0" indent="0" algn="l" rtl="0">
                        <a:lnSpc>
                          <a:spcPct val="115000"/>
                        </a:lnSpc>
                        <a:spcBef>
                          <a:spcPts val="0"/>
                        </a:spcBef>
                        <a:spcAft>
                          <a:spcPts val="1600"/>
                        </a:spcAft>
                        <a:buNone/>
                      </a:pPr>
                      <a:r>
                        <a:rPr lang="en" sz="1600">
                          <a:solidFill>
                            <a:schemeClr val="dk2"/>
                          </a:solidFill>
                        </a:rPr>
                        <a:t>To what extent has the Marvel Cinematic Universe broken away from traditional racial stereotypes in their characters from 2000-present?</a:t>
                      </a:r>
                      <a:endParaRPr sz="1600"/>
                    </a:p>
                  </a:txBody>
                  <a:tcPr marL="91425" marR="91425" marT="91425" marB="91425"/>
                </a:tc>
                <a:tc>
                  <a:txBody>
                    <a:bodyPr/>
                    <a:lstStyle/>
                    <a:p>
                      <a:pPr marL="0" lvl="0" indent="0" algn="l" rtl="0">
                        <a:lnSpc>
                          <a:spcPct val="115000"/>
                        </a:lnSpc>
                        <a:spcBef>
                          <a:spcPts val="0"/>
                        </a:spcBef>
                        <a:spcAft>
                          <a:spcPts val="1600"/>
                        </a:spcAft>
                        <a:buNone/>
                      </a:pPr>
                      <a:r>
                        <a:rPr lang="en" sz="1600">
                          <a:solidFill>
                            <a:schemeClr val="dk2"/>
                          </a:solidFill>
                        </a:rPr>
                        <a:t>marvel films, diversity, stereotypes, race (Film Studies)</a:t>
                      </a:r>
                      <a:endParaRPr sz="1600"/>
                    </a:p>
                  </a:txBody>
                  <a:tcPr marL="91425" marR="91425" marT="91425" marB="91425"/>
                </a:tc>
                <a:extLst>
                  <a:ext uri="{0D108BD9-81ED-4DB2-BD59-A6C34878D82A}">
                    <a16:rowId xmlns:a16="http://schemas.microsoft.com/office/drawing/2014/main" val="10001"/>
                  </a:ext>
                </a:extLst>
              </a:tr>
              <a:tr h="1210525">
                <a:tc>
                  <a:txBody>
                    <a:bodyPr/>
                    <a:lstStyle/>
                    <a:p>
                      <a:pPr marL="0" lvl="0" indent="0" algn="l" rtl="0">
                        <a:lnSpc>
                          <a:spcPct val="115000"/>
                        </a:lnSpc>
                        <a:spcBef>
                          <a:spcPts val="0"/>
                        </a:spcBef>
                        <a:spcAft>
                          <a:spcPts val="1600"/>
                        </a:spcAft>
                        <a:buNone/>
                      </a:pPr>
                      <a:r>
                        <a:rPr lang="en" sz="1600">
                          <a:solidFill>
                            <a:schemeClr val="dk2"/>
                          </a:solidFill>
                        </a:rPr>
                        <a:t>How does rap music influence the perceived behavior and actual behavior of high school students?</a:t>
                      </a:r>
                      <a:endParaRPr sz="1600"/>
                    </a:p>
                  </a:txBody>
                  <a:tcPr marL="91425" marR="91425" marT="91425" marB="91425"/>
                </a:tc>
                <a:tc>
                  <a:txBody>
                    <a:bodyPr/>
                    <a:lstStyle/>
                    <a:p>
                      <a:pPr marL="0" lvl="0" indent="0" algn="l" rtl="0">
                        <a:lnSpc>
                          <a:spcPct val="115000"/>
                        </a:lnSpc>
                        <a:spcBef>
                          <a:spcPts val="0"/>
                        </a:spcBef>
                        <a:spcAft>
                          <a:spcPts val="1600"/>
                        </a:spcAft>
                        <a:buNone/>
                      </a:pPr>
                      <a:r>
                        <a:rPr lang="en" sz="1600">
                          <a:solidFill>
                            <a:schemeClr val="dk2"/>
                          </a:solidFill>
                        </a:rPr>
                        <a:t>rap, behavior, teens, high school (Psychology and Music)</a:t>
                      </a:r>
                      <a:endParaRPr sz="16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7"/>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Arial"/>
                <a:ea typeface="Arial"/>
                <a:cs typeface="Arial"/>
                <a:sym typeface="Arial"/>
              </a:rPr>
              <a:t>“My students really love this field trip, it wouldn't be nearly as enjoyable or even possible without all your help and support. We really appreciate you allowing us to do this; and YES!! We will definitely be back next year!”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if they don’t have something to do?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the Schuler Scholar Program?</a:t>
            </a:r>
            <a:endParaRPr/>
          </a:p>
        </p:txBody>
      </p:sp>
      <p:pic>
        <p:nvPicPr>
          <p:cNvPr id="186" name="Google Shape;186;p39"/>
          <p:cNvPicPr preferRelativeResize="0"/>
          <p:nvPr/>
        </p:nvPicPr>
        <p:blipFill>
          <a:blip r:embed="rId3">
            <a:alphaModFix/>
          </a:blip>
          <a:stretch>
            <a:fillRect/>
          </a:stretch>
        </p:blipFill>
        <p:spPr>
          <a:xfrm>
            <a:off x="371424" y="1410300"/>
            <a:ext cx="8401174" cy="36533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Schuler Scholar learning goals | Students will be able to:</a:t>
            </a:r>
            <a:endParaRPr/>
          </a:p>
        </p:txBody>
      </p:sp>
      <p:sp>
        <p:nvSpPr>
          <p:cNvPr id="192" name="Google Shape;192;p40"/>
          <p:cNvSpPr txBox="1">
            <a:spLocks noGrp="1"/>
          </p:cNvSpPr>
          <p:nvPr>
            <p:ph type="body" idx="1"/>
          </p:nvPr>
        </p:nvSpPr>
        <p:spPr>
          <a:xfrm>
            <a:off x="311700" y="1382975"/>
            <a:ext cx="8520600" cy="329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Arial"/>
                <a:ea typeface="Arial"/>
                <a:cs typeface="Arial"/>
                <a:sym typeface="Arial"/>
              </a:rPr>
              <a:t>Identify bias in sources. (Authority is Constructed and Contextual)</a:t>
            </a:r>
            <a:endParaRPr sz="2200">
              <a:latin typeface="Arial"/>
              <a:ea typeface="Arial"/>
              <a:cs typeface="Arial"/>
              <a:sym typeface="Arial"/>
            </a:endParaRPr>
          </a:p>
          <a:p>
            <a:pPr marL="0" lvl="0" indent="0" algn="l" rtl="0">
              <a:spcBef>
                <a:spcPts val="1600"/>
              </a:spcBef>
              <a:spcAft>
                <a:spcPts val="0"/>
              </a:spcAft>
              <a:buNone/>
            </a:pPr>
            <a:r>
              <a:rPr lang="en" sz="2200">
                <a:latin typeface="Arial"/>
                <a:ea typeface="Arial"/>
                <a:cs typeface="Arial"/>
                <a:sym typeface="Arial"/>
              </a:rPr>
              <a:t>Name differences between media and academic sources. (Information Creation as a Process)</a:t>
            </a:r>
            <a:endParaRPr sz="2200">
              <a:latin typeface="Arial"/>
              <a:ea typeface="Arial"/>
              <a:cs typeface="Arial"/>
              <a:sym typeface="Arial"/>
            </a:endParaRPr>
          </a:p>
          <a:p>
            <a:pPr marL="0" lvl="0" indent="0" algn="l" rtl="0">
              <a:spcBef>
                <a:spcPts val="1600"/>
              </a:spcBef>
              <a:spcAft>
                <a:spcPts val="0"/>
              </a:spcAft>
              <a:buNone/>
            </a:pPr>
            <a:r>
              <a:rPr lang="en" sz="2200">
                <a:latin typeface="Arial"/>
                <a:ea typeface="Arial"/>
                <a:cs typeface="Arial"/>
                <a:sym typeface="Arial"/>
              </a:rPr>
              <a:t>View the research process as iterative, and themselves as actors within it. (Research as Inquiry)</a:t>
            </a:r>
            <a:endParaRPr sz="2200">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1"/>
          <p:cNvSpPr txBox="1">
            <a:spLocks noGrp="1"/>
          </p:cNvSpPr>
          <p:nvPr>
            <p:ph type="title"/>
          </p:nvPr>
        </p:nvSpPr>
        <p:spPr>
          <a:xfrm>
            <a:off x="311700" y="372500"/>
            <a:ext cx="86655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Identify bias (Authority), Name differences (Process) </a:t>
            </a:r>
            <a:endParaRPr/>
          </a:p>
        </p:txBody>
      </p:sp>
      <p:sp>
        <p:nvSpPr>
          <p:cNvPr id="198" name="Google Shape;198;p4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Arial"/>
              <a:buChar char="●"/>
            </a:pPr>
            <a:r>
              <a:rPr lang="en" sz="2200">
                <a:latin typeface="Arial"/>
                <a:ea typeface="Arial"/>
                <a:cs typeface="Arial"/>
                <a:sym typeface="Arial"/>
              </a:rPr>
              <a:t>Compare two images of migrants at a border: A group of men vs. a family surrounded by Border Patrol.</a:t>
            </a:r>
            <a:endParaRPr sz="2200">
              <a:latin typeface="Arial"/>
              <a:ea typeface="Arial"/>
              <a:cs typeface="Arial"/>
              <a:sym typeface="Arial"/>
            </a:endParaRPr>
          </a:p>
          <a:p>
            <a:pPr marL="457200" lvl="0" indent="-368300" algn="l" rtl="0">
              <a:spcBef>
                <a:spcPts val="1600"/>
              </a:spcBef>
              <a:spcAft>
                <a:spcPts val="0"/>
              </a:spcAft>
              <a:buSzPts val="2200"/>
              <a:buFont typeface="Arial"/>
              <a:buChar char="●"/>
            </a:pPr>
            <a:r>
              <a:rPr lang="en" sz="2200">
                <a:latin typeface="Arial"/>
                <a:ea typeface="Arial"/>
                <a:cs typeface="Arial"/>
                <a:sym typeface="Arial"/>
              </a:rPr>
              <a:t>Compare the use of those images in two news publications.</a:t>
            </a:r>
            <a:endParaRPr sz="2200">
              <a:latin typeface="Arial"/>
              <a:ea typeface="Arial"/>
              <a:cs typeface="Arial"/>
              <a:sym typeface="Arial"/>
            </a:endParaRPr>
          </a:p>
          <a:p>
            <a:pPr marL="457200" lvl="0" indent="-368300" algn="l" rtl="0">
              <a:spcBef>
                <a:spcPts val="1600"/>
              </a:spcBef>
              <a:spcAft>
                <a:spcPts val="1600"/>
              </a:spcAft>
              <a:buSzPts val="2200"/>
              <a:buFont typeface="Arial"/>
              <a:buChar char="●"/>
            </a:pPr>
            <a:r>
              <a:rPr lang="en" sz="2200">
                <a:latin typeface="Arial"/>
                <a:ea typeface="Arial"/>
                <a:cs typeface="Arial"/>
                <a:sym typeface="Arial"/>
              </a:rPr>
              <a:t>Compare a webpage from the Department of Homeland Security vs. an opinion column from the El Paso Times.</a:t>
            </a:r>
            <a:endParaRPr sz="22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2"/>
        <p:cNvGrpSpPr/>
        <p:nvPr/>
      </p:nvGrpSpPr>
      <p:grpSpPr>
        <a:xfrm>
          <a:off x="0" y="0"/>
          <a:ext cx="0" cy="0"/>
          <a:chOff x="0" y="0"/>
          <a:chExt cx="0" cy="0"/>
        </a:xfrm>
      </p:grpSpPr>
      <p:pic>
        <p:nvPicPr>
          <p:cNvPr id="203" name="Google Shape;203;p42"/>
          <p:cNvPicPr preferRelativeResize="0"/>
          <p:nvPr/>
        </p:nvPicPr>
        <p:blipFill>
          <a:blip r:embed="rId3">
            <a:alphaModFix/>
          </a:blip>
          <a:stretch>
            <a:fillRect/>
          </a:stretch>
        </p:blipFill>
        <p:spPr>
          <a:xfrm>
            <a:off x="145025" y="939600"/>
            <a:ext cx="4352400" cy="3264300"/>
          </a:xfrm>
          <a:prstGeom prst="rect">
            <a:avLst/>
          </a:prstGeom>
          <a:noFill/>
          <a:ln>
            <a:noFill/>
          </a:ln>
        </p:spPr>
      </p:pic>
      <p:pic>
        <p:nvPicPr>
          <p:cNvPr id="204" name="Google Shape;204;p42"/>
          <p:cNvPicPr preferRelativeResize="0"/>
          <p:nvPr/>
        </p:nvPicPr>
        <p:blipFill>
          <a:blip r:embed="rId4">
            <a:alphaModFix/>
          </a:blip>
          <a:stretch>
            <a:fillRect/>
          </a:stretch>
        </p:blipFill>
        <p:spPr>
          <a:xfrm>
            <a:off x="4685400" y="1049138"/>
            <a:ext cx="4341774" cy="28928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8"/>
        <p:cNvGrpSpPr/>
        <p:nvPr/>
      </p:nvGrpSpPr>
      <p:grpSpPr>
        <a:xfrm>
          <a:off x="0" y="0"/>
          <a:ext cx="0" cy="0"/>
          <a:chOff x="0" y="0"/>
          <a:chExt cx="0" cy="0"/>
        </a:xfrm>
      </p:grpSpPr>
      <p:pic>
        <p:nvPicPr>
          <p:cNvPr id="209" name="Google Shape;209;p43"/>
          <p:cNvPicPr preferRelativeResize="0"/>
          <p:nvPr/>
        </p:nvPicPr>
        <p:blipFill>
          <a:blip r:embed="rId3">
            <a:alphaModFix/>
          </a:blip>
          <a:stretch>
            <a:fillRect/>
          </a:stretch>
        </p:blipFill>
        <p:spPr>
          <a:xfrm>
            <a:off x="581225" y="76200"/>
            <a:ext cx="3266874" cy="4914901"/>
          </a:xfrm>
          <a:prstGeom prst="rect">
            <a:avLst/>
          </a:prstGeom>
          <a:noFill/>
          <a:ln>
            <a:noFill/>
          </a:ln>
        </p:spPr>
      </p:pic>
      <p:pic>
        <p:nvPicPr>
          <p:cNvPr id="210" name="Google Shape;210;p43"/>
          <p:cNvPicPr preferRelativeResize="0"/>
          <p:nvPr/>
        </p:nvPicPr>
        <p:blipFill>
          <a:blip r:embed="rId4">
            <a:alphaModFix/>
          </a:blip>
          <a:stretch>
            <a:fillRect/>
          </a:stretch>
        </p:blipFill>
        <p:spPr>
          <a:xfrm>
            <a:off x="4161232" y="152400"/>
            <a:ext cx="4416142" cy="483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do you know about school libraries?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4"/>
        <p:cNvGrpSpPr/>
        <p:nvPr/>
      </p:nvGrpSpPr>
      <p:grpSpPr>
        <a:xfrm>
          <a:off x="0" y="0"/>
          <a:ext cx="0" cy="0"/>
          <a:chOff x="0" y="0"/>
          <a:chExt cx="0" cy="0"/>
        </a:xfrm>
      </p:grpSpPr>
      <p:pic>
        <p:nvPicPr>
          <p:cNvPr id="215" name="Google Shape;215;p44"/>
          <p:cNvPicPr preferRelativeResize="0"/>
          <p:nvPr/>
        </p:nvPicPr>
        <p:blipFill rotWithShape="1">
          <a:blip r:embed="rId3">
            <a:alphaModFix/>
          </a:blip>
          <a:srcRect b="57707"/>
          <a:stretch/>
        </p:blipFill>
        <p:spPr>
          <a:xfrm>
            <a:off x="5143475" y="76213"/>
            <a:ext cx="3769751" cy="4991097"/>
          </a:xfrm>
          <a:prstGeom prst="rect">
            <a:avLst/>
          </a:prstGeom>
          <a:noFill/>
          <a:ln>
            <a:noFill/>
          </a:ln>
        </p:spPr>
      </p:pic>
      <p:pic>
        <p:nvPicPr>
          <p:cNvPr id="216" name="Google Shape;216;p44"/>
          <p:cNvPicPr preferRelativeResize="0"/>
          <p:nvPr/>
        </p:nvPicPr>
        <p:blipFill>
          <a:blip r:embed="rId4">
            <a:alphaModFix/>
          </a:blip>
          <a:stretch>
            <a:fillRect/>
          </a:stretch>
        </p:blipFill>
        <p:spPr>
          <a:xfrm>
            <a:off x="236025" y="670588"/>
            <a:ext cx="4602599" cy="38023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45"/>
          <p:cNvPicPr preferRelativeResize="0"/>
          <p:nvPr/>
        </p:nvPicPr>
        <p:blipFill>
          <a:blip r:embed="rId3">
            <a:alphaModFix/>
          </a:blip>
          <a:stretch>
            <a:fillRect/>
          </a:stretch>
        </p:blipFill>
        <p:spPr>
          <a:xfrm>
            <a:off x="152400" y="402825"/>
            <a:ext cx="5783798" cy="4337849"/>
          </a:xfrm>
          <a:prstGeom prst="rect">
            <a:avLst/>
          </a:prstGeom>
          <a:noFill/>
          <a:ln>
            <a:noFill/>
          </a:ln>
        </p:spPr>
      </p:pic>
      <p:pic>
        <p:nvPicPr>
          <p:cNvPr id="222" name="Google Shape;222;p45"/>
          <p:cNvPicPr preferRelativeResize="0"/>
          <p:nvPr/>
        </p:nvPicPr>
        <p:blipFill>
          <a:blip r:embed="rId4">
            <a:alphaModFix/>
          </a:blip>
          <a:stretch>
            <a:fillRect/>
          </a:stretch>
        </p:blipFill>
        <p:spPr>
          <a:xfrm>
            <a:off x="6000101" y="1425975"/>
            <a:ext cx="3055399" cy="22915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6"/>
          <p:cNvSpPr txBox="1">
            <a:spLocks noGrp="1"/>
          </p:cNvSpPr>
          <p:nvPr>
            <p:ph type="body" idx="1"/>
          </p:nvPr>
        </p:nvSpPr>
        <p:spPr>
          <a:xfrm>
            <a:off x="303000" y="328950"/>
            <a:ext cx="8538000" cy="44856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000">
                <a:solidFill>
                  <a:schemeClr val="dk1"/>
                </a:solidFill>
              </a:rPr>
              <a:t>Zayas, Luis, and Lauren Gulbas. “Processes of Belonging for Citizen-Children of Undocumented Mexican Immigrants.” </a:t>
            </a:r>
            <a:r>
              <a:rPr lang="en" sz="2000" i="1">
                <a:solidFill>
                  <a:schemeClr val="dk1"/>
                </a:solidFill>
              </a:rPr>
              <a:t>Journal of Child and Family Studies</a:t>
            </a:r>
            <a:r>
              <a:rPr lang="en" sz="2000">
                <a:solidFill>
                  <a:schemeClr val="dk1"/>
                </a:solidFill>
              </a:rPr>
              <a:t>, vol. 26, no. 9, 2017, pp. 2463–2474. </a:t>
            </a:r>
            <a:r>
              <a:rPr lang="en" sz="2000" u="sng">
                <a:solidFill>
                  <a:schemeClr val="hlink"/>
                </a:solidFill>
                <a:highlight>
                  <a:srgbClr val="FCFCFC"/>
                </a:highlight>
                <a:hlinkClick r:id="rId3"/>
              </a:rPr>
              <a:t>https://doi.org/10.1007/s10826-017-0755-z</a:t>
            </a:r>
            <a:r>
              <a:rPr lang="en" sz="2000">
                <a:solidFill>
                  <a:srgbClr val="333333"/>
                </a:solidFill>
                <a:highlight>
                  <a:srgbClr val="FCFCFC"/>
                </a:highlight>
              </a:rPr>
              <a:t> </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31"/>
        <p:cNvGrpSpPr/>
        <p:nvPr/>
      </p:nvGrpSpPr>
      <p:grpSpPr>
        <a:xfrm>
          <a:off x="0" y="0"/>
          <a:ext cx="0" cy="0"/>
          <a:chOff x="0" y="0"/>
          <a:chExt cx="0" cy="0"/>
        </a:xfrm>
      </p:grpSpPr>
      <p:sp>
        <p:nvSpPr>
          <p:cNvPr id="232" name="Google Shape;23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As actors in an iterative research process...</a:t>
            </a:r>
            <a:endParaRPr>
              <a:solidFill>
                <a:schemeClr val="lt1"/>
              </a:solidFill>
            </a:endParaRPr>
          </a:p>
        </p:txBody>
      </p:sp>
      <p:pic>
        <p:nvPicPr>
          <p:cNvPr id="233" name="Google Shape;233;p47"/>
          <p:cNvPicPr preferRelativeResize="0"/>
          <p:nvPr/>
        </p:nvPicPr>
        <p:blipFill>
          <a:blip r:embed="rId3">
            <a:alphaModFix/>
          </a:blip>
          <a:stretch>
            <a:fillRect/>
          </a:stretch>
        </p:blipFill>
        <p:spPr>
          <a:xfrm rot="5400000">
            <a:off x="723201" y="863673"/>
            <a:ext cx="3306997" cy="4274400"/>
          </a:xfrm>
          <a:prstGeom prst="rect">
            <a:avLst/>
          </a:prstGeom>
          <a:noFill/>
          <a:ln>
            <a:noFill/>
          </a:ln>
        </p:spPr>
      </p:pic>
      <p:pic>
        <p:nvPicPr>
          <p:cNvPr id="234" name="Google Shape;234;p47"/>
          <p:cNvPicPr preferRelativeResize="0"/>
          <p:nvPr/>
        </p:nvPicPr>
        <p:blipFill>
          <a:blip r:embed="rId4">
            <a:alphaModFix/>
          </a:blip>
          <a:stretch>
            <a:fillRect/>
          </a:stretch>
        </p:blipFill>
        <p:spPr>
          <a:xfrm rot="5400000">
            <a:off x="5101377" y="869049"/>
            <a:ext cx="3323647" cy="42825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8"/>
        <p:cNvGrpSpPr/>
        <p:nvPr/>
      </p:nvGrpSpPr>
      <p:grpSpPr>
        <a:xfrm>
          <a:off x="0" y="0"/>
          <a:ext cx="0" cy="0"/>
          <a:chOff x="0" y="0"/>
          <a:chExt cx="0" cy="0"/>
        </a:xfrm>
      </p:grpSpPr>
      <p:sp>
        <p:nvSpPr>
          <p:cNvPr id="239" name="Google Shape;239;p48"/>
          <p:cNvSpPr txBox="1"/>
          <p:nvPr/>
        </p:nvSpPr>
        <p:spPr>
          <a:xfrm>
            <a:off x="311700" y="331175"/>
            <a:ext cx="4332300" cy="46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highlight>
                  <a:srgbClr val="FFFFFF"/>
                </a:highlight>
              </a:rPr>
              <a:t>I feel confident in my ability to find and utilize non-internet sources (i.e. books) (scale of 1-5)</a:t>
            </a:r>
            <a:endParaRPr sz="1800">
              <a:solidFill>
                <a:srgbClr val="000000"/>
              </a:solidFill>
              <a:highlight>
                <a:srgbClr val="FFFFFF"/>
              </a:highlight>
            </a:endParaRPr>
          </a:p>
          <a:p>
            <a:pPr marL="0" lvl="0" indent="0" algn="l" rtl="0">
              <a:lnSpc>
                <a:spcPct val="115000"/>
              </a:lnSpc>
              <a:spcBef>
                <a:spcPts val="1600"/>
              </a:spcBef>
              <a:spcAft>
                <a:spcPts val="1600"/>
              </a:spcAft>
              <a:buNone/>
            </a:pPr>
            <a:endParaRPr sz="1800">
              <a:solidFill>
                <a:srgbClr val="000000"/>
              </a:solidFill>
              <a:highlight>
                <a:srgbClr val="FFFFFF"/>
              </a:highlight>
            </a:endParaRPr>
          </a:p>
        </p:txBody>
      </p:sp>
      <p:pic>
        <p:nvPicPr>
          <p:cNvPr id="240" name="Google Shape;240;p48" title="Chart"/>
          <p:cNvPicPr preferRelativeResize="0"/>
          <p:nvPr/>
        </p:nvPicPr>
        <p:blipFill>
          <a:blip r:embed="rId3">
            <a:alphaModFix/>
          </a:blip>
          <a:stretch>
            <a:fillRect/>
          </a:stretch>
        </p:blipFill>
        <p:spPr>
          <a:xfrm>
            <a:off x="480525" y="1944425"/>
            <a:ext cx="3850450" cy="2380800"/>
          </a:xfrm>
          <a:prstGeom prst="rect">
            <a:avLst/>
          </a:prstGeom>
          <a:noFill/>
          <a:ln>
            <a:noFill/>
          </a:ln>
        </p:spPr>
      </p:pic>
      <p:sp>
        <p:nvSpPr>
          <p:cNvPr id="241" name="Google Shape;241;p48"/>
          <p:cNvSpPr txBox="1"/>
          <p:nvPr/>
        </p:nvSpPr>
        <p:spPr>
          <a:xfrm>
            <a:off x="4704425" y="331175"/>
            <a:ext cx="4209000" cy="420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highlight>
                  <a:srgbClr val="FFFFFF"/>
                </a:highlight>
                <a:latin typeface="Roboto"/>
                <a:ea typeface="Roboto"/>
                <a:cs typeface="Roboto"/>
                <a:sym typeface="Roboto"/>
              </a:rPr>
              <a:t>I feel confident in my ability to think critically about the information I receive </a:t>
            </a:r>
            <a:r>
              <a:rPr lang="en" sz="1800">
                <a:highlight>
                  <a:srgbClr val="FFFFFF"/>
                </a:highlight>
                <a:latin typeface="Roboto"/>
                <a:ea typeface="Roboto"/>
                <a:cs typeface="Roboto"/>
                <a:sym typeface="Roboto"/>
              </a:rPr>
              <a:t>before believing </a:t>
            </a:r>
            <a:r>
              <a:rPr lang="en" sz="1800">
                <a:solidFill>
                  <a:srgbClr val="000000"/>
                </a:solidFill>
                <a:highlight>
                  <a:srgbClr val="FFFFFF"/>
                </a:highlight>
                <a:latin typeface="Roboto"/>
                <a:ea typeface="Roboto"/>
                <a:cs typeface="Roboto"/>
                <a:sym typeface="Roboto"/>
              </a:rPr>
              <a:t>it </a:t>
            </a:r>
            <a:r>
              <a:rPr lang="en" sz="1800">
                <a:highlight>
                  <a:srgbClr val="FFFFFF"/>
                </a:highlight>
                <a:latin typeface="Roboto"/>
                <a:ea typeface="Roboto"/>
                <a:cs typeface="Roboto"/>
                <a:sym typeface="Roboto"/>
              </a:rPr>
              <a:t>(scale of 1-5)</a:t>
            </a:r>
            <a:endParaRPr sz="1800">
              <a:solidFill>
                <a:srgbClr val="000000"/>
              </a:solidFill>
              <a:highlight>
                <a:srgbClr val="FFFFFF"/>
              </a:highlight>
              <a:latin typeface="Roboto"/>
              <a:ea typeface="Roboto"/>
              <a:cs typeface="Roboto"/>
              <a:sym typeface="Roboto"/>
            </a:endParaRPr>
          </a:p>
          <a:p>
            <a:pPr marL="0" lvl="0" indent="0" algn="l" rtl="0">
              <a:lnSpc>
                <a:spcPct val="115000"/>
              </a:lnSpc>
              <a:spcBef>
                <a:spcPts val="1600"/>
              </a:spcBef>
              <a:spcAft>
                <a:spcPts val="1600"/>
              </a:spcAft>
              <a:buNone/>
            </a:pPr>
            <a:endParaRPr sz="1800">
              <a:solidFill>
                <a:srgbClr val="000000"/>
              </a:solidFill>
              <a:highlight>
                <a:srgbClr val="FFFFFF"/>
              </a:highlight>
              <a:latin typeface="Roboto"/>
              <a:ea typeface="Roboto"/>
              <a:cs typeface="Roboto"/>
              <a:sym typeface="Roboto"/>
            </a:endParaRPr>
          </a:p>
        </p:txBody>
      </p:sp>
      <p:pic>
        <p:nvPicPr>
          <p:cNvPr id="242" name="Google Shape;242;p48" title="Chart"/>
          <p:cNvPicPr preferRelativeResize="0"/>
          <p:nvPr/>
        </p:nvPicPr>
        <p:blipFill>
          <a:blip r:embed="rId4">
            <a:alphaModFix/>
          </a:blip>
          <a:stretch>
            <a:fillRect/>
          </a:stretch>
        </p:blipFill>
        <p:spPr>
          <a:xfrm>
            <a:off x="4879913" y="1944425"/>
            <a:ext cx="3858025" cy="2380800"/>
          </a:xfrm>
          <a:prstGeom prst="rect">
            <a:avLst/>
          </a:prstGeom>
          <a:noFill/>
          <a:ln>
            <a:noFill/>
          </a:ln>
        </p:spPr>
      </p:pic>
      <p:sp>
        <p:nvSpPr>
          <p:cNvPr id="243" name="Google Shape;243;p48"/>
          <p:cNvSpPr txBox="1">
            <a:spLocks noGrp="1"/>
          </p:cNvSpPr>
          <p:nvPr>
            <p:ph type="body" idx="1"/>
          </p:nvPr>
        </p:nvSpPr>
        <p:spPr>
          <a:xfrm>
            <a:off x="311700" y="4529775"/>
            <a:ext cx="8601600" cy="52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a:t>Chachamovits, Zoe, and Michelle Guittar. 2019. “‘What’s Really Going On Here?’ Engaging and Contextualizing the Media Landscape with High School Students.” presented at the Information Literacy Summit, Moraine Valley Community College, April 5. https://docs.google.com/presentation/d/1NrSPe-CJKByMzIaijoazJualemLq1OpM2VJggIRLVFQ.</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9"/>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Why do it?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0"/>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a:t>
            </a:r>
            <a:endParaRPr/>
          </a:p>
        </p:txBody>
      </p:sp>
      <p:sp>
        <p:nvSpPr>
          <p:cNvPr id="254" name="Google Shape;254;p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Arial"/>
                <a:ea typeface="Arial"/>
                <a:cs typeface="Arial"/>
                <a:sym typeface="Arial"/>
              </a:rPr>
              <a:t>Thank you!</a:t>
            </a:r>
            <a:endParaRPr sz="2400">
              <a:latin typeface="Arial"/>
              <a:ea typeface="Arial"/>
              <a:cs typeface="Arial"/>
              <a:sym typeface="Arial"/>
            </a:endParaRPr>
          </a:p>
          <a:p>
            <a:pPr marL="0" lvl="0" indent="0" algn="l" rtl="0">
              <a:spcBef>
                <a:spcPts val="1600"/>
              </a:spcBef>
              <a:spcAft>
                <a:spcPts val="0"/>
              </a:spcAft>
              <a:buNone/>
            </a:pPr>
            <a:r>
              <a:rPr lang="en" sz="2400">
                <a:latin typeface="Arial"/>
                <a:ea typeface="Arial"/>
                <a:cs typeface="Arial"/>
                <a:sym typeface="Arial"/>
              </a:rPr>
              <a:t>Michelle Guittar</a:t>
            </a:r>
            <a:endParaRPr sz="2400">
              <a:latin typeface="Arial"/>
              <a:ea typeface="Arial"/>
              <a:cs typeface="Arial"/>
              <a:sym typeface="Arial"/>
            </a:endParaRPr>
          </a:p>
          <a:p>
            <a:pPr marL="0" lvl="0" indent="0" algn="l" rtl="0">
              <a:spcBef>
                <a:spcPts val="1600"/>
              </a:spcBef>
              <a:spcAft>
                <a:spcPts val="0"/>
              </a:spcAft>
              <a:buNone/>
            </a:pPr>
            <a:r>
              <a:rPr lang="en" sz="2400">
                <a:latin typeface="Arial"/>
                <a:ea typeface="Arial"/>
                <a:cs typeface="Arial"/>
                <a:sym typeface="Arial"/>
              </a:rPr>
              <a:t>Head of Instruction &amp; Curriculum Support</a:t>
            </a:r>
            <a:endParaRPr sz="2400">
              <a:latin typeface="Arial"/>
              <a:ea typeface="Arial"/>
              <a:cs typeface="Arial"/>
              <a:sym typeface="Arial"/>
            </a:endParaRPr>
          </a:p>
          <a:p>
            <a:pPr marL="0" lvl="0" indent="0" algn="l" rtl="0">
              <a:spcBef>
                <a:spcPts val="1600"/>
              </a:spcBef>
              <a:spcAft>
                <a:spcPts val="0"/>
              </a:spcAft>
              <a:buNone/>
            </a:pPr>
            <a:r>
              <a:rPr lang="en" sz="2400">
                <a:latin typeface="Arial"/>
                <a:ea typeface="Arial"/>
                <a:cs typeface="Arial"/>
                <a:sym typeface="Arial"/>
              </a:rPr>
              <a:t>Northwestern </a:t>
            </a:r>
            <a:br>
              <a:rPr lang="en" sz="2400">
                <a:latin typeface="Arial"/>
                <a:ea typeface="Arial"/>
                <a:cs typeface="Arial"/>
                <a:sym typeface="Arial"/>
              </a:rPr>
            </a:br>
            <a:r>
              <a:rPr lang="en" sz="2400">
                <a:latin typeface="Arial"/>
                <a:ea typeface="Arial"/>
                <a:cs typeface="Arial"/>
                <a:sym typeface="Arial"/>
              </a:rPr>
              <a:t>University Libraries</a:t>
            </a:r>
            <a:endParaRPr sz="2400">
              <a:latin typeface="Arial"/>
              <a:ea typeface="Arial"/>
              <a:cs typeface="Arial"/>
              <a:sym typeface="Arial"/>
            </a:endParaRPr>
          </a:p>
          <a:p>
            <a:pPr marL="0" lvl="0" indent="0" algn="l" rtl="0">
              <a:spcBef>
                <a:spcPts val="1600"/>
              </a:spcBef>
              <a:spcAft>
                <a:spcPts val="1600"/>
              </a:spcAft>
              <a:buNone/>
            </a:pPr>
            <a:r>
              <a:rPr lang="en" sz="2400">
                <a:latin typeface="Arial"/>
                <a:ea typeface="Arial"/>
                <a:cs typeface="Arial"/>
                <a:sym typeface="Arial"/>
              </a:rPr>
              <a:t>@guittarma</a:t>
            </a:r>
            <a:endParaRPr sz="24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311700" y="22050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Funding for school libraries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8"/>
          <p:cNvPicPr preferRelativeResize="0"/>
          <p:nvPr/>
        </p:nvPicPr>
        <p:blipFill>
          <a:blip r:embed="rId3">
            <a:alphaModFix/>
          </a:blip>
          <a:stretch>
            <a:fillRect/>
          </a:stretch>
        </p:blipFill>
        <p:spPr>
          <a:xfrm>
            <a:off x="1199862" y="0"/>
            <a:ext cx="6744274" cy="4428725"/>
          </a:xfrm>
          <a:prstGeom prst="rect">
            <a:avLst/>
          </a:prstGeom>
          <a:noFill/>
          <a:ln>
            <a:noFill/>
          </a:ln>
        </p:spPr>
      </p:pic>
      <p:sp>
        <p:nvSpPr>
          <p:cNvPr id="124" name="Google Shape;124;p28"/>
          <p:cNvSpPr txBox="1">
            <a:spLocks noGrp="1"/>
          </p:cNvSpPr>
          <p:nvPr>
            <p:ph type="body" idx="1"/>
          </p:nvPr>
        </p:nvSpPr>
        <p:spPr>
          <a:xfrm>
            <a:off x="224550" y="4538400"/>
            <a:ext cx="86949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200"/>
              <a:t>Lance, Keith Curry. 2018. “School Librarian, Where Art Thou?” School Library Journal. March 16, 2018.</a:t>
            </a:r>
            <a:r>
              <a:rPr lang="en" sz="1200" u="sng">
                <a:solidFill>
                  <a:schemeClr val="hlink"/>
                </a:solidFill>
                <a:hlinkClick r:id="rId4"/>
              </a:rPr>
              <a:t> https://www.slj.com/2018/03/industry-news/school-librarian-art-thou/</a:t>
            </a:r>
            <a:r>
              <a:rPr lang="en" sz="1200"/>
              <a:t>.</a:t>
            </a:r>
            <a:endParaRPr sz="1200">
              <a:solidFill>
                <a:srgbClr val="000000"/>
              </a:solidFill>
              <a:latin typeface="Arial"/>
              <a:ea typeface="Arial"/>
              <a:cs typeface="Arial"/>
              <a:sym typeface="Arial"/>
            </a:endParaRPr>
          </a:p>
          <a:p>
            <a:pPr marL="0" lvl="0" indent="0" algn="l" rtl="0">
              <a:spcBef>
                <a:spcPts val="0"/>
              </a:spcBef>
              <a:spcAft>
                <a:spcPts val="0"/>
              </a:spcAft>
              <a:buNone/>
            </a:pP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a:spLocks noGrp="1"/>
          </p:cNvSpPr>
          <p:nvPr>
            <p:ph type="body" idx="4294967295"/>
          </p:nvPr>
        </p:nvSpPr>
        <p:spPr>
          <a:xfrm>
            <a:off x="4254550" y="2100300"/>
            <a:ext cx="4605300" cy="3043200"/>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n" sz="1200">
                <a:latin typeface="Oswald"/>
                <a:ea typeface="Oswald"/>
                <a:cs typeface="Oswald"/>
                <a:sym typeface="Oswald"/>
              </a:rPr>
              <a:t>Guittar, Michelle, and Kelly Grossmann. 2017. “Data Back Up the Headlines: Adding Weight to Advocacy.” ILA Reporter, April 2017.</a:t>
            </a:r>
            <a:endParaRPr>
              <a:latin typeface="Oswald"/>
              <a:ea typeface="Oswald"/>
              <a:cs typeface="Oswald"/>
              <a:sym typeface="Oswald"/>
            </a:endParaRPr>
          </a:p>
        </p:txBody>
      </p:sp>
      <p:pic>
        <p:nvPicPr>
          <p:cNvPr id="130" name="Google Shape;130;p29"/>
          <p:cNvPicPr preferRelativeResize="0"/>
          <p:nvPr/>
        </p:nvPicPr>
        <p:blipFill>
          <a:blip r:embed="rId3">
            <a:alphaModFix/>
          </a:blip>
          <a:stretch>
            <a:fillRect/>
          </a:stretch>
        </p:blipFill>
        <p:spPr>
          <a:xfrm>
            <a:off x="738391" y="0"/>
            <a:ext cx="3543761" cy="5143500"/>
          </a:xfrm>
          <a:prstGeom prst="rect">
            <a:avLst/>
          </a:prstGeom>
          <a:noFill/>
          <a:ln>
            <a:noFill/>
          </a:ln>
        </p:spPr>
      </p:pic>
      <p:sp>
        <p:nvSpPr>
          <p:cNvPr id="131" name="Google Shape;131;p29"/>
          <p:cNvSpPr txBox="1">
            <a:spLocks noGrp="1"/>
          </p:cNvSpPr>
          <p:nvPr>
            <p:ph type="title"/>
          </p:nvPr>
        </p:nvSpPr>
        <p:spPr>
          <a:xfrm>
            <a:off x="4282150" y="372500"/>
            <a:ext cx="4550100" cy="4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2009 -2014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311700" y="22050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Not exactly “new terrain”...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They have something to 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title"/>
          </p:nvPr>
        </p:nvSpPr>
        <p:spPr>
          <a:xfrm>
            <a:off x="311700" y="22050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AP Research?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33"/>
          <p:cNvPicPr preferRelativeResize="0"/>
          <p:nvPr/>
        </p:nvPicPr>
        <p:blipFill>
          <a:blip r:embed="rId3">
            <a:alphaModFix/>
          </a:blip>
          <a:stretch>
            <a:fillRect/>
          </a:stretch>
        </p:blipFill>
        <p:spPr>
          <a:xfrm>
            <a:off x="730580" y="0"/>
            <a:ext cx="3958720" cy="5143500"/>
          </a:xfrm>
          <a:prstGeom prst="rect">
            <a:avLst/>
          </a:prstGeom>
          <a:noFill/>
          <a:ln>
            <a:noFill/>
          </a:ln>
        </p:spPr>
      </p:pic>
      <p:sp>
        <p:nvSpPr>
          <p:cNvPr id="152" name="Google Shape;152;p33"/>
          <p:cNvSpPr txBox="1">
            <a:spLocks noGrp="1"/>
          </p:cNvSpPr>
          <p:nvPr>
            <p:ph type="body" idx="1"/>
          </p:nvPr>
        </p:nvSpPr>
        <p:spPr>
          <a:xfrm>
            <a:off x="4879725" y="152400"/>
            <a:ext cx="3791700" cy="483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a:t>“AP Capstone: How It Works | AP Central – The College Board.” 2018. AP Central. June 4, 2018. </a:t>
            </a:r>
            <a:r>
              <a:rPr lang="en" sz="1200" u="sng">
                <a:solidFill>
                  <a:schemeClr val="hlink"/>
                </a:solidFill>
                <a:hlinkClick r:id="rId4"/>
              </a:rPr>
              <a:t>https://apcentral.collegeboard.org/courses/ap-capstone/how-ap-capstone-works</a:t>
            </a:r>
            <a:r>
              <a:rPr lang="en" sz="1200"/>
              <a:t> </a:t>
            </a:r>
            <a:endParaRPr sz="1200"/>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3545</Words>
  <Application>Microsoft Office PowerPoint</Application>
  <PresentationFormat>On-screen Show (16:9)</PresentationFormat>
  <Paragraphs>180</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Source Code Pro</vt:lpstr>
      <vt:lpstr>Arial</vt:lpstr>
      <vt:lpstr>Roboto</vt:lpstr>
      <vt:lpstr>Oswald</vt:lpstr>
      <vt:lpstr>Modern Writer</vt:lpstr>
      <vt:lpstr>Simple Light</vt:lpstr>
      <vt:lpstr>Traversing new terrain:  introducing academic research to high school students</vt:lpstr>
      <vt:lpstr>What do you know about school libraries?</vt:lpstr>
      <vt:lpstr>Funding for school libraries</vt:lpstr>
      <vt:lpstr>PowerPoint Presentation</vt:lpstr>
      <vt:lpstr>2009 -2014</vt:lpstr>
      <vt:lpstr>Not exactly “new terrain”...</vt:lpstr>
      <vt:lpstr>They have something to do!</vt:lpstr>
      <vt:lpstr>What is AP Research?</vt:lpstr>
      <vt:lpstr>PowerPoint Presentation</vt:lpstr>
      <vt:lpstr>AP Research learning goals | Students will be able to:</vt:lpstr>
      <vt:lpstr>AP Research assessment/activities</vt:lpstr>
      <vt:lpstr>Questions/keywords (with disciplines)</vt:lpstr>
      <vt:lpstr>“My students really love this field trip, it wouldn't be nearly as enjoyable or even possible without all your help and support. We really appreciate you allowing us to do this; and YES!! We will definitely be back next year!”</vt:lpstr>
      <vt:lpstr>What if they don’t have something to do?</vt:lpstr>
      <vt:lpstr>What is the Schuler Scholar Program?</vt:lpstr>
      <vt:lpstr>Schuler Scholar learning goals | Students will be able to:</vt:lpstr>
      <vt:lpstr>Identify bias (Authority), Name differences (Process) </vt:lpstr>
      <vt:lpstr>PowerPoint Presentation</vt:lpstr>
      <vt:lpstr>PowerPoint Presentation</vt:lpstr>
      <vt:lpstr>PowerPoint Presentation</vt:lpstr>
      <vt:lpstr>PowerPoint Presentation</vt:lpstr>
      <vt:lpstr>PowerPoint Presentation</vt:lpstr>
      <vt:lpstr>As actors in an iterative research process...</vt:lpstr>
      <vt:lpstr>PowerPoint Presentation</vt:lpstr>
      <vt:lpstr>Why do 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Traversing new terrain:  introducing academic research to high school students</dc:title>
  <dc:creator>Michelle Anne Guittar</dc:creator>
  <cp:lastModifiedBy>Michelle Anne Guittar</cp:lastModifiedBy>
  <cp:revision>1</cp:revision>
  <dcterms:modified xsi:type="dcterms:W3CDTF">2019-05-16T20:46:50Z</dcterms:modified>
</cp:coreProperties>
</file>